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2" r:id="rId3"/>
  </p:sldMasterIdLst>
  <p:notesMasterIdLst>
    <p:notesMasterId r:id="rId83"/>
  </p:notesMasterIdLst>
  <p:sldIdLst>
    <p:sldId id="267" r:id="rId4"/>
    <p:sldId id="299" r:id="rId5"/>
    <p:sldId id="257" r:id="rId6"/>
    <p:sldId id="326" r:id="rId7"/>
    <p:sldId id="272" r:id="rId8"/>
    <p:sldId id="399" r:id="rId9"/>
    <p:sldId id="398" r:id="rId10"/>
    <p:sldId id="268" r:id="rId11"/>
    <p:sldId id="400" r:id="rId12"/>
    <p:sldId id="401" r:id="rId13"/>
    <p:sldId id="287" r:id="rId14"/>
    <p:sldId id="403" r:id="rId15"/>
    <p:sldId id="338" r:id="rId16"/>
    <p:sldId id="404" r:id="rId17"/>
    <p:sldId id="284" r:id="rId18"/>
    <p:sldId id="327" r:id="rId19"/>
    <p:sldId id="405" r:id="rId20"/>
    <p:sldId id="407" r:id="rId21"/>
    <p:sldId id="397" r:id="rId22"/>
    <p:sldId id="408" r:id="rId23"/>
    <p:sldId id="409" r:id="rId24"/>
    <p:sldId id="410" r:id="rId25"/>
    <p:sldId id="411" r:id="rId26"/>
    <p:sldId id="415" r:id="rId27"/>
    <p:sldId id="416" r:id="rId28"/>
    <p:sldId id="417" r:id="rId29"/>
    <p:sldId id="412" r:id="rId30"/>
    <p:sldId id="414" r:id="rId31"/>
    <p:sldId id="418" r:id="rId32"/>
    <p:sldId id="419" r:id="rId33"/>
    <p:sldId id="420" r:id="rId34"/>
    <p:sldId id="421" r:id="rId35"/>
    <p:sldId id="422" r:id="rId36"/>
    <p:sldId id="423" r:id="rId37"/>
    <p:sldId id="424" r:id="rId38"/>
    <p:sldId id="396" r:id="rId39"/>
    <p:sldId id="426" r:id="rId40"/>
    <p:sldId id="275" r:id="rId41"/>
    <p:sldId id="329" r:id="rId42"/>
    <p:sldId id="372" r:id="rId43"/>
    <p:sldId id="378" r:id="rId44"/>
    <p:sldId id="290" r:id="rId45"/>
    <p:sldId id="334" r:id="rId46"/>
    <p:sldId id="328" r:id="rId47"/>
    <p:sldId id="337" r:id="rId48"/>
    <p:sldId id="339" r:id="rId49"/>
    <p:sldId id="391" r:id="rId50"/>
    <p:sldId id="323" r:id="rId51"/>
    <p:sldId id="325" r:id="rId52"/>
    <p:sldId id="322" r:id="rId53"/>
    <p:sldId id="392" r:id="rId54"/>
    <p:sldId id="340" r:id="rId55"/>
    <p:sldId id="289" r:id="rId56"/>
    <p:sldId id="361" r:id="rId57"/>
    <p:sldId id="300" r:id="rId58"/>
    <p:sldId id="366" r:id="rId59"/>
    <p:sldId id="364" r:id="rId60"/>
    <p:sldId id="363" r:id="rId61"/>
    <p:sldId id="367" r:id="rId62"/>
    <p:sldId id="368" r:id="rId63"/>
    <p:sldId id="370" r:id="rId64"/>
    <p:sldId id="371" r:id="rId65"/>
    <p:sldId id="373" r:id="rId66"/>
    <p:sldId id="374" r:id="rId67"/>
    <p:sldId id="375" r:id="rId68"/>
    <p:sldId id="379" r:id="rId69"/>
    <p:sldId id="380" r:id="rId70"/>
    <p:sldId id="382" r:id="rId71"/>
    <p:sldId id="383" r:id="rId72"/>
    <p:sldId id="384" r:id="rId73"/>
    <p:sldId id="385" r:id="rId74"/>
    <p:sldId id="386" r:id="rId75"/>
    <p:sldId id="387" r:id="rId76"/>
    <p:sldId id="388" r:id="rId77"/>
    <p:sldId id="389" r:id="rId78"/>
    <p:sldId id="390" r:id="rId79"/>
    <p:sldId id="358" r:id="rId80"/>
    <p:sldId id="359" r:id="rId81"/>
    <p:sldId id="356" r:id="rId8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DDC6F54E-76C5-4B77-91FA-E0C2A3EF821C}">
          <p14:sldIdLst>
            <p14:sldId id="267"/>
            <p14:sldId id="299"/>
            <p14:sldId id="257"/>
            <p14:sldId id="326"/>
            <p14:sldId id="272"/>
            <p14:sldId id="399"/>
            <p14:sldId id="398"/>
            <p14:sldId id="268"/>
            <p14:sldId id="400"/>
            <p14:sldId id="401"/>
            <p14:sldId id="287"/>
            <p14:sldId id="403"/>
            <p14:sldId id="338"/>
            <p14:sldId id="404"/>
            <p14:sldId id="284"/>
            <p14:sldId id="327"/>
            <p14:sldId id="405"/>
            <p14:sldId id="407"/>
            <p14:sldId id="397"/>
            <p14:sldId id="408"/>
            <p14:sldId id="409"/>
            <p14:sldId id="410"/>
            <p14:sldId id="411"/>
            <p14:sldId id="415"/>
            <p14:sldId id="416"/>
            <p14:sldId id="417"/>
            <p14:sldId id="412"/>
            <p14:sldId id="414"/>
            <p14:sldId id="418"/>
            <p14:sldId id="419"/>
            <p14:sldId id="420"/>
            <p14:sldId id="421"/>
            <p14:sldId id="422"/>
            <p14:sldId id="423"/>
            <p14:sldId id="424"/>
            <p14:sldId id="396"/>
            <p14:sldId id="426"/>
            <p14:sldId id="275"/>
            <p14:sldId id="329"/>
            <p14:sldId id="372"/>
            <p14:sldId id="378"/>
            <p14:sldId id="290"/>
            <p14:sldId id="334"/>
            <p14:sldId id="328"/>
            <p14:sldId id="337"/>
            <p14:sldId id="339"/>
            <p14:sldId id="391"/>
            <p14:sldId id="323"/>
            <p14:sldId id="325"/>
            <p14:sldId id="322"/>
            <p14:sldId id="392"/>
            <p14:sldId id="340"/>
            <p14:sldId id="289"/>
          </p14:sldIdLst>
        </p14:section>
        <p14:section name="Exploratória Univariada" id="{45454901-2916-41F0-B788-C33206745683}">
          <p14:sldIdLst>
            <p14:sldId id="361"/>
            <p14:sldId id="300"/>
            <p14:sldId id="366"/>
            <p14:sldId id="364"/>
            <p14:sldId id="363"/>
            <p14:sldId id="367"/>
            <p14:sldId id="368"/>
            <p14:sldId id="370"/>
            <p14:sldId id="371"/>
            <p14:sldId id="373"/>
            <p14:sldId id="374"/>
            <p14:sldId id="375"/>
            <p14:sldId id="379"/>
            <p14:sldId id="380"/>
          </p14:sldIdLst>
        </p14:section>
        <p14:section name="Exploratória Bivariada" id="{AD9AE1E5-C46B-4D09-9D41-120E64233284}">
          <p14:sldIdLst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</p14:sldIdLst>
        </p14:section>
        <p14:section name="Variáveis Removidas" id="{1D3E3792-116E-48CB-95DD-E5808211D1D0}">
          <p14:sldIdLst>
            <p14:sldId id="358"/>
            <p14:sldId id="359"/>
            <p14:sldId id="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34" userDrawn="1">
          <p15:clr>
            <a:srgbClr val="A4A3A4"/>
          </p15:clr>
        </p15:guide>
        <p15:guide id="3" pos="2434" userDrawn="1">
          <p15:clr>
            <a:srgbClr val="A4A3A4"/>
          </p15:clr>
        </p15:guide>
        <p15:guide id="4" orient="horz" pos="1525" userDrawn="1">
          <p15:clr>
            <a:srgbClr val="A4A3A4"/>
          </p15:clr>
        </p15:guide>
        <p15:guide id="5" orient="horz" pos="2795" userDrawn="1">
          <p15:clr>
            <a:srgbClr val="A4A3A4"/>
          </p15:clr>
        </p15:guide>
        <p15:guide id="6" orient="horz" pos="3430" userDrawn="1">
          <p15:clr>
            <a:srgbClr val="A4A3A4"/>
          </p15:clr>
        </p15:guide>
        <p15:guide id="7" pos="49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4343"/>
    <a:srgbClr val="9BD9FF"/>
    <a:srgbClr val="CCECFF"/>
    <a:srgbClr val="6ADBD9"/>
    <a:srgbClr val="02BAB1"/>
    <a:srgbClr val="DDDDDD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D74847-69D6-437F-B296-8D544F65F699}" v="7" dt="2021-10-14T23:32:33.246"/>
    <p1510:client id="{90C36410-AB4C-4847-881F-55A25EB115AA}" v="39" dt="2021-10-14T01:37:59.573"/>
    <p1510:client id="{C807A784-CB8F-4A74-AE3C-34A67D42C769}" v="32" dt="2021-10-14T23:19:47.0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06" autoAdjust="0"/>
    <p:restoredTop sz="93134" autoAdjust="0"/>
  </p:normalViewPr>
  <p:slideViewPr>
    <p:cSldViewPr snapToGrid="0">
      <p:cViewPr varScale="1">
        <p:scale>
          <a:sx n="113" d="100"/>
          <a:sy n="113" d="100"/>
        </p:scale>
        <p:origin x="528" y="114"/>
      </p:cViewPr>
      <p:guideLst>
        <p:guide orient="horz" pos="2183"/>
        <p:guide pos="234"/>
        <p:guide pos="2434"/>
        <p:guide orient="horz" pos="1525"/>
        <p:guide orient="horz" pos="2795"/>
        <p:guide orient="horz" pos="3430"/>
        <p:guide pos="499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presProps" Target="presProps.xml"/><Relationship Id="rId89" Type="http://schemas.microsoft.com/office/2015/10/relationships/revisionInfo" Target="revisionInfo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notesMaster" Target="notesMasters/notesMaster1.xml"/><Relationship Id="rId88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tableStyles" Target="tableStyle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stavo Sanches" userId="202e418ef9589a2f" providerId="Windows Live" clId="Web-{90C36410-AB4C-4847-881F-55A25EB115AA}"/>
    <pc:docChg chg="modSld">
      <pc:chgData name="Gustavo Sanches" userId="202e418ef9589a2f" providerId="Windows Live" clId="Web-{90C36410-AB4C-4847-881F-55A25EB115AA}" dt="2021-10-14T01:37:59.573" v="21" actId="20577"/>
      <pc:docMkLst>
        <pc:docMk/>
      </pc:docMkLst>
      <pc:sldChg chg="modSp">
        <pc:chgData name="Gustavo Sanches" userId="202e418ef9589a2f" providerId="Windows Live" clId="Web-{90C36410-AB4C-4847-881F-55A25EB115AA}" dt="2021-10-14T01:19:30.370" v="3" actId="20577"/>
        <pc:sldMkLst>
          <pc:docMk/>
          <pc:sldMk cId="2296442677" sldId="268"/>
        </pc:sldMkLst>
        <pc:spChg chg="mod">
          <ac:chgData name="Gustavo Sanches" userId="202e418ef9589a2f" providerId="Windows Live" clId="Web-{90C36410-AB4C-4847-881F-55A25EB115AA}" dt="2021-10-14T01:19:30.370" v="3" actId="20577"/>
          <ac:spMkLst>
            <pc:docMk/>
            <pc:sldMk cId="2296442677" sldId="268"/>
            <ac:spMk id="12" creationId="{17BD6BCE-F462-485D-9D0B-776FE951363B}"/>
          </ac:spMkLst>
        </pc:spChg>
      </pc:sldChg>
      <pc:sldChg chg="addSp delSp">
        <pc:chgData name="Gustavo Sanches" userId="202e418ef9589a2f" providerId="Windows Live" clId="Web-{90C36410-AB4C-4847-881F-55A25EB115AA}" dt="2021-10-14T01:18:57.682" v="1"/>
        <pc:sldMkLst>
          <pc:docMk/>
          <pc:sldMk cId="864902390" sldId="285"/>
        </pc:sldMkLst>
        <pc:spChg chg="add del">
          <ac:chgData name="Gustavo Sanches" userId="202e418ef9589a2f" providerId="Windows Live" clId="Web-{90C36410-AB4C-4847-881F-55A25EB115AA}" dt="2021-10-14T01:18:57.682" v="1"/>
          <ac:spMkLst>
            <pc:docMk/>
            <pc:sldMk cId="864902390" sldId="285"/>
            <ac:spMk id="19" creationId="{C7653D6A-8ACA-417F-AFF4-E33C10C3F7D1}"/>
          </ac:spMkLst>
        </pc:spChg>
      </pc:sldChg>
      <pc:sldChg chg="modSp">
        <pc:chgData name="Gustavo Sanches" userId="202e418ef9589a2f" providerId="Windows Live" clId="Web-{90C36410-AB4C-4847-881F-55A25EB115AA}" dt="2021-10-14T01:20:33.574" v="7" actId="20577"/>
        <pc:sldMkLst>
          <pc:docMk/>
          <pc:sldMk cId="3743652329" sldId="287"/>
        </pc:sldMkLst>
        <pc:spChg chg="mod">
          <ac:chgData name="Gustavo Sanches" userId="202e418ef9589a2f" providerId="Windows Live" clId="Web-{90C36410-AB4C-4847-881F-55A25EB115AA}" dt="2021-10-14T01:20:33.574" v="7" actId="20577"/>
          <ac:spMkLst>
            <pc:docMk/>
            <pc:sldMk cId="3743652329" sldId="287"/>
            <ac:spMk id="27" creationId="{6B77B00B-46BE-4304-8854-F63C7AC6E6E4}"/>
          </ac:spMkLst>
        </pc:spChg>
      </pc:sldChg>
      <pc:sldChg chg="modSp">
        <pc:chgData name="Gustavo Sanches" userId="202e418ef9589a2f" providerId="Windows Live" clId="Web-{90C36410-AB4C-4847-881F-55A25EB115AA}" dt="2021-10-14T01:37:59.573" v="21" actId="20577"/>
        <pc:sldMkLst>
          <pc:docMk/>
          <pc:sldMk cId="2715339146" sldId="323"/>
        </pc:sldMkLst>
        <pc:spChg chg="mod">
          <ac:chgData name="Gustavo Sanches" userId="202e418ef9589a2f" providerId="Windows Live" clId="Web-{90C36410-AB4C-4847-881F-55A25EB115AA}" dt="2021-10-14T01:37:59.573" v="21" actId="20577"/>
          <ac:spMkLst>
            <pc:docMk/>
            <pc:sldMk cId="2715339146" sldId="323"/>
            <ac:spMk id="10" creationId="{119A2CB7-B11C-4B81-8A8A-CC1F0A49AC96}"/>
          </ac:spMkLst>
        </pc:spChg>
      </pc:sldChg>
      <pc:sldChg chg="modSp">
        <pc:chgData name="Gustavo Sanches" userId="202e418ef9589a2f" providerId="Windows Live" clId="Web-{90C36410-AB4C-4847-881F-55A25EB115AA}" dt="2021-10-14T01:26:43.032" v="19" actId="20577"/>
        <pc:sldMkLst>
          <pc:docMk/>
          <pc:sldMk cId="1972556799" sldId="325"/>
        </pc:sldMkLst>
        <pc:spChg chg="mod">
          <ac:chgData name="Gustavo Sanches" userId="202e418ef9589a2f" providerId="Windows Live" clId="Web-{90C36410-AB4C-4847-881F-55A25EB115AA}" dt="2021-10-14T01:26:43.032" v="19" actId="20577"/>
          <ac:spMkLst>
            <pc:docMk/>
            <pc:sldMk cId="1972556799" sldId="325"/>
            <ac:spMk id="12" creationId="{E7B4FBFC-8624-418F-B800-6F6867DCDA25}"/>
          </ac:spMkLst>
        </pc:spChg>
      </pc:sldChg>
    </pc:docChg>
  </pc:docChgLst>
  <pc:docChgLst>
    <pc:chgData name="Gustavo Sanches" userId="202e418ef9589a2f" providerId="Windows Live" clId="Web-{C807A784-CB8F-4A74-AE3C-34A67D42C769}"/>
    <pc:docChg chg="modSld">
      <pc:chgData name="Gustavo Sanches" userId="202e418ef9589a2f" providerId="Windows Live" clId="Web-{C807A784-CB8F-4A74-AE3C-34A67D42C769}" dt="2021-10-14T23:19:47.015" v="17" actId="20577"/>
      <pc:docMkLst>
        <pc:docMk/>
      </pc:docMkLst>
      <pc:sldChg chg="modSp">
        <pc:chgData name="Gustavo Sanches" userId="202e418ef9589a2f" providerId="Windows Live" clId="Web-{C807A784-CB8F-4A74-AE3C-34A67D42C769}" dt="2021-10-14T23:19:47.015" v="17" actId="20577"/>
        <pc:sldMkLst>
          <pc:docMk/>
          <pc:sldMk cId="2715339146" sldId="323"/>
        </pc:sldMkLst>
        <pc:spChg chg="mod">
          <ac:chgData name="Gustavo Sanches" userId="202e418ef9589a2f" providerId="Windows Live" clId="Web-{C807A784-CB8F-4A74-AE3C-34A67D42C769}" dt="2021-10-14T23:19:47.015" v="17" actId="20577"/>
          <ac:spMkLst>
            <pc:docMk/>
            <pc:sldMk cId="2715339146" sldId="323"/>
            <ac:spMk id="3" creationId="{F6EC44CE-DCEF-4E56-A036-E963AC3A4E7B}"/>
          </ac:spMkLst>
        </pc:spChg>
      </pc:sldChg>
    </pc:docChg>
  </pc:docChgLst>
  <pc:docChgLst>
    <pc:chgData name="Gustavo Sanches" userId="202e418ef9589a2f" providerId="Windows Live" clId="Web-{33D74847-69D6-437F-B296-8D544F65F699}"/>
    <pc:docChg chg="modSld">
      <pc:chgData name="Gustavo Sanches" userId="202e418ef9589a2f" providerId="Windows Live" clId="Web-{33D74847-69D6-437F-B296-8D544F65F699}" dt="2021-10-14T23:32:31.856" v="5" actId="20577"/>
      <pc:docMkLst>
        <pc:docMk/>
      </pc:docMkLst>
      <pc:sldChg chg="modSp">
        <pc:chgData name="Gustavo Sanches" userId="202e418ef9589a2f" providerId="Windows Live" clId="Web-{33D74847-69D6-437F-B296-8D544F65F699}" dt="2021-10-14T23:32:31.856" v="5" actId="20577"/>
        <pc:sldMkLst>
          <pc:docMk/>
          <pc:sldMk cId="0" sldId="267"/>
        </pc:sldMkLst>
        <pc:spChg chg="mod">
          <ac:chgData name="Gustavo Sanches" userId="202e418ef9589a2f" providerId="Windows Live" clId="Web-{33D74847-69D6-437F-B296-8D544F65F699}" dt="2021-10-14T23:32:31.856" v="5" actId="20577"/>
          <ac:spMkLst>
            <pc:docMk/>
            <pc:sldMk cId="0" sldId="267"/>
            <ac:spMk id="64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02BAB1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/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6ADBD9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DDDDDD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DDDDDD">
            <a:alpha val="90000"/>
          </a:srgbClr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rgbClr val="DDDDDD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/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CCECFF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/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DDDDDD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434343">
            <a:alpha val="9000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5240" tIns="7620" rIns="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>
        <a:xfrm>
          <a:off x="7894754" y="1765152"/>
          <a:ext cx="2175585" cy="870234"/>
        </a:xfrm>
        <a:prstGeom prst="chevron">
          <a:avLst/>
        </a:prstGeom>
      </dgm:spPr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312" y="1676032"/>
          <a:ext cx="2621186" cy="1048474"/>
        </a:xfrm>
        <a:prstGeom prst="chevron">
          <a:avLst/>
        </a:prstGeom>
        <a:solidFill>
          <a:srgbClr val="02BAB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525549" y="1676032"/>
        <a:ext cx="1572712" cy="1048474"/>
      </dsp:txXfrm>
    </dsp:sp>
    <dsp:sp modelId="{AB221D9A-7F37-4CAE-AD4A-F7B2EE76FEFF}">
      <dsp:nvSpPr>
        <dsp:cNvPr id="0" name=""/>
        <dsp:cNvSpPr/>
      </dsp:nvSpPr>
      <dsp:spPr>
        <a:xfrm>
          <a:off x="2281745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sp:txBody>
      <dsp:txXfrm>
        <a:off x="2716862" y="1765152"/>
        <a:ext cx="1305351" cy="870234"/>
      </dsp:txXfrm>
    </dsp:sp>
    <dsp:sp modelId="{3C02ABC0-7D33-441C-AC29-602574AACD69}">
      <dsp:nvSpPr>
        <dsp:cNvPr id="0" name=""/>
        <dsp:cNvSpPr/>
      </dsp:nvSpPr>
      <dsp:spPr>
        <a:xfrm>
          <a:off x="4152748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sp:txBody>
      <dsp:txXfrm>
        <a:off x="4587865" y="1765152"/>
        <a:ext cx="1305351" cy="870234"/>
      </dsp:txXfrm>
    </dsp:sp>
    <dsp:sp modelId="{5911DBFA-F4D6-4978-B5B3-9802DED67E7B}">
      <dsp:nvSpPr>
        <dsp:cNvPr id="0" name=""/>
        <dsp:cNvSpPr/>
      </dsp:nvSpPr>
      <dsp:spPr>
        <a:xfrm>
          <a:off x="6023751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sp:txBody>
      <dsp:txXfrm>
        <a:off x="6458868" y="1765152"/>
        <a:ext cx="1305351" cy="870234"/>
      </dsp:txXfrm>
    </dsp:sp>
    <dsp:sp modelId="{09080E76-2DC4-4372-84BC-05C05B395057}">
      <dsp:nvSpPr>
        <dsp:cNvPr id="0" name=""/>
        <dsp:cNvSpPr/>
      </dsp:nvSpPr>
      <dsp:spPr>
        <a:xfrm>
          <a:off x="7894754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sp:txBody>
      <dsp:txXfrm>
        <a:off x="8329871" y="1765152"/>
        <a:ext cx="1305351" cy="8702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312" y="1676032"/>
          <a:ext cx="2621186" cy="104847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525549" y="1676032"/>
        <a:ext cx="1572712" cy="1048474"/>
      </dsp:txXfrm>
    </dsp:sp>
    <dsp:sp modelId="{AB221D9A-7F37-4CAE-AD4A-F7B2EE76FEFF}">
      <dsp:nvSpPr>
        <dsp:cNvPr id="0" name=""/>
        <dsp:cNvSpPr/>
      </dsp:nvSpPr>
      <dsp:spPr>
        <a:xfrm>
          <a:off x="2281745" y="1765152"/>
          <a:ext cx="2175585" cy="870234"/>
        </a:xfrm>
        <a:prstGeom prst="chevron">
          <a:avLst/>
        </a:prstGeom>
        <a:solidFill>
          <a:srgbClr val="6ADBD9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sp:txBody>
      <dsp:txXfrm>
        <a:off x="2716862" y="1765152"/>
        <a:ext cx="1305351" cy="870234"/>
      </dsp:txXfrm>
    </dsp:sp>
    <dsp:sp modelId="{3C02ABC0-7D33-441C-AC29-602574AACD69}">
      <dsp:nvSpPr>
        <dsp:cNvPr id="0" name=""/>
        <dsp:cNvSpPr/>
      </dsp:nvSpPr>
      <dsp:spPr>
        <a:xfrm>
          <a:off x="4152748" y="1765152"/>
          <a:ext cx="2175585" cy="870234"/>
        </a:xfrm>
        <a:prstGeom prst="chevron">
          <a:avLst/>
        </a:prstGeom>
        <a:solidFill>
          <a:srgbClr val="DDDDDD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sp:txBody>
      <dsp:txXfrm>
        <a:off x="4587865" y="1765152"/>
        <a:ext cx="1305351" cy="870234"/>
      </dsp:txXfrm>
    </dsp:sp>
    <dsp:sp modelId="{5911DBFA-F4D6-4978-B5B3-9802DED67E7B}">
      <dsp:nvSpPr>
        <dsp:cNvPr id="0" name=""/>
        <dsp:cNvSpPr/>
      </dsp:nvSpPr>
      <dsp:spPr>
        <a:xfrm>
          <a:off x="6023751" y="1765152"/>
          <a:ext cx="2175585" cy="870234"/>
        </a:xfrm>
        <a:prstGeom prst="chevron">
          <a:avLst/>
        </a:prstGeom>
        <a:solidFill>
          <a:srgbClr val="DDDDDD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sp:txBody>
      <dsp:txXfrm>
        <a:off x="6458868" y="1765152"/>
        <a:ext cx="1305351" cy="870234"/>
      </dsp:txXfrm>
    </dsp:sp>
    <dsp:sp modelId="{09080E76-2DC4-4372-84BC-05C05B395057}">
      <dsp:nvSpPr>
        <dsp:cNvPr id="0" name=""/>
        <dsp:cNvSpPr/>
      </dsp:nvSpPr>
      <dsp:spPr>
        <a:xfrm>
          <a:off x="7894754" y="1765152"/>
          <a:ext cx="2175585" cy="870234"/>
        </a:xfrm>
        <a:prstGeom prst="chevron">
          <a:avLst/>
        </a:prstGeom>
        <a:solidFill>
          <a:srgbClr val="DDDDDD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sp:txBody>
      <dsp:txXfrm>
        <a:off x="8329871" y="1765152"/>
        <a:ext cx="1305351" cy="8702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312" y="1676032"/>
          <a:ext cx="2621186" cy="104847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525549" y="1676032"/>
        <a:ext cx="1572712" cy="1048474"/>
      </dsp:txXfrm>
    </dsp:sp>
    <dsp:sp modelId="{AB221D9A-7F37-4CAE-AD4A-F7B2EE76FEFF}">
      <dsp:nvSpPr>
        <dsp:cNvPr id="0" name=""/>
        <dsp:cNvSpPr/>
      </dsp:nvSpPr>
      <dsp:spPr>
        <a:xfrm>
          <a:off x="2281745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sp:txBody>
      <dsp:txXfrm>
        <a:off x="2716862" y="1765152"/>
        <a:ext cx="1305351" cy="870234"/>
      </dsp:txXfrm>
    </dsp:sp>
    <dsp:sp modelId="{3C02ABC0-7D33-441C-AC29-602574AACD69}">
      <dsp:nvSpPr>
        <dsp:cNvPr id="0" name=""/>
        <dsp:cNvSpPr/>
      </dsp:nvSpPr>
      <dsp:spPr>
        <a:xfrm>
          <a:off x="4152748" y="1765152"/>
          <a:ext cx="2175585" cy="870234"/>
        </a:xfrm>
        <a:prstGeom prst="chevron">
          <a:avLst/>
        </a:prstGeom>
        <a:solidFill>
          <a:srgbClr val="CCECFF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sp:txBody>
      <dsp:txXfrm>
        <a:off x="4587865" y="1765152"/>
        <a:ext cx="1305351" cy="870234"/>
      </dsp:txXfrm>
    </dsp:sp>
    <dsp:sp modelId="{5911DBFA-F4D6-4978-B5B3-9802DED67E7B}">
      <dsp:nvSpPr>
        <dsp:cNvPr id="0" name=""/>
        <dsp:cNvSpPr/>
      </dsp:nvSpPr>
      <dsp:spPr>
        <a:xfrm>
          <a:off x="6023751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sp:txBody>
      <dsp:txXfrm>
        <a:off x="6458868" y="1765152"/>
        <a:ext cx="1305351" cy="870234"/>
      </dsp:txXfrm>
    </dsp:sp>
    <dsp:sp modelId="{09080E76-2DC4-4372-84BC-05C05B395057}">
      <dsp:nvSpPr>
        <dsp:cNvPr id="0" name=""/>
        <dsp:cNvSpPr/>
      </dsp:nvSpPr>
      <dsp:spPr>
        <a:xfrm>
          <a:off x="7894754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sp:txBody>
      <dsp:txXfrm>
        <a:off x="8329871" y="1765152"/>
        <a:ext cx="1305351" cy="8702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312" y="1676032"/>
          <a:ext cx="2621186" cy="104847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525549" y="1676032"/>
        <a:ext cx="1572712" cy="1048474"/>
      </dsp:txXfrm>
    </dsp:sp>
    <dsp:sp modelId="{AB221D9A-7F37-4CAE-AD4A-F7B2EE76FEFF}">
      <dsp:nvSpPr>
        <dsp:cNvPr id="0" name=""/>
        <dsp:cNvSpPr/>
      </dsp:nvSpPr>
      <dsp:spPr>
        <a:xfrm>
          <a:off x="2281745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sp:txBody>
      <dsp:txXfrm>
        <a:off x="2716862" y="1765152"/>
        <a:ext cx="1305351" cy="870234"/>
      </dsp:txXfrm>
    </dsp:sp>
    <dsp:sp modelId="{3C02ABC0-7D33-441C-AC29-602574AACD69}">
      <dsp:nvSpPr>
        <dsp:cNvPr id="0" name=""/>
        <dsp:cNvSpPr/>
      </dsp:nvSpPr>
      <dsp:spPr>
        <a:xfrm>
          <a:off x="4152748" y="1765152"/>
          <a:ext cx="2175585" cy="870234"/>
        </a:xfrm>
        <a:prstGeom prst="chevron">
          <a:avLst/>
        </a:prstGeom>
        <a:solidFill>
          <a:srgbClr val="DDDDDD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sp:txBody>
      <dsp:txXfrm>
        <a:off x="4587865" y="1765152"/>
        <a:ext cx="1305351" cy="870234"/>
      </dsp:txXfrm>
    </dsp:sp>
    <dsp:sp modelId="{5911DBFA-F4D6-4978-B5B3-9802DED67E7B}">
      <dsp:nvSpPr>
        <dsp:cNvPr id="0" name=""/>
        <dsp:cNvSpPr/>
      </dsp:nvSpPr>
      <dsp:spPr>
        <a:xfrm>
          <a:off x="6023751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sp:txBody>
      <dsp:txXfrm>
        <a:off x="6458868" y="1765152"/>
        <a:ext cx="1305351" cy="870234"/>
      </dsp:txXfrm>
    </dsp:sp>
    <dsp:sp modelId="{09080E76-2DC4-4372-84BC-05C05B395057}">
      <dsp:nvSpPr>
        <dsp:cNvPr id="0" name=""/>
        <dsp:cNvSpPr/>
      </dsp:nvSpPr>
      <dsp:spPr>
        <a:xfrm>
          <a:off x="7894754" y="1765152"/>
          <a:ext cx="2175585" cy="870234"/>
        </a:xfrm>
        <a:prstGeom prst="chevron">
          <a:avLst/>
        </a:prstGeom>
        <a:solidFill>
          <a:srgbClr val="434343">
            <a:alpha val="9000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sp:txBody>
      <dsp:txXfrm>
        <a:off x="8329871" y="1765152"/>
        <a:ext cx="1305351" cy="8702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" panose="020B0604020202020204"/>
              </a:defRPr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" panose="020B0604020202020204"/>
              </a:defRPr>
            </a:lvl1pPr>
          </a:lstStyle>
          <a:p>
            <a:fld id="{741C0E9A-CAF1-44BA-8C98-5BE835AC7B3C}" type="datetimeFigureOut">
              <a:rPr lang="pt-BR" smtClean="0"/>
              <a:pPr/>
              <a:t>01/06/2023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" panose="020B0604020202020204"/>
              </a:defRPr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" panose="020B0604020202020204"/>
              </a:defRPr>
            </a:lvl1pPr>
          </a:lstStyle>
          <a:p>
            <a:fld id="{4A3CCD0D-6437-4073-8960-8BC5F3D1E70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51402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Existem casos de pessoas que possuem ou a renda monetária zerada ou a renda não monetária zerada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CCD0D-6437-4073-8960-8BC5F3D1E700}" type="slidenum">
              <a:rPr lang="pt-BR" smtClean="0"/>
              <a:pPr/>
              <a:t>59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4042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8716AE-B139-4AEF-8AC5-FCA3837D9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A8FC99-B924-4CC8-9782-1BAEFC5F5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C39956-4D72-4527-A3D7-467AF2D5F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1233BF-578A-495E-A4DD-0F516A97F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ABF1AF-51DC-4F1D-B6A9-EDC61394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212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4E4ECA-2699-4B8A-AEA5-677DE68F8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D8FA993-DD33-4CF5-81E9-3DE9350B6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948360-43C2-4AFA-85D0-9C25F159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AF7F78-02C3-4A92-80CE-B8D52A58E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6E441C-F96D-47CB-A6A8-0A95EA50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4248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1B4729D-8C1B-4D23-AF52-8E9140BB1B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2078809-54C6-4997-9CD5-3DB83AE27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66F528E-0847-46D4-8041-49A698676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C899A7-9A4A-4159-82DF-C862B9D67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65081D-8656-4AC8-8D85-B2E86260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0258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64266" y="2851300"/>
            <a:ext cx="5292001" cy="3976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t="44000" b="27799"/>
          <a:stretch/>
        </p:blipFill>
        <p:spPr>
          <a:xfrm>
            <a:off x="8899534" y="5661634"/>
            <a:ext cx="4099767" cy="115613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-33" y="-92267"/>
            <a:ext cx="12192000" cy="169200"/>
          </a:xfrm>
          <a:prstGeom prst="rect">
            <a:avLst/>
          </a:prstGeom>
          <a:solidFill>
            <a:srgbClr val="6ADBD9"/>
          </a:solidFill>
          <a:ln w="9525" cap="flat" cmpd="sng">
            <a:solidFill>
              <a:srgbClr val="6ADB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Open Sa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3918829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39540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23189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1515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 dirty="0"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93764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 dirty="0"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87024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Open Sans" panose="020B0604020202020204"/>
            </a:endParaRPr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 dirty="0"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 dirty="0"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61892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 dirty="0"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6712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2D7937-05B1-4276-9BB4-06913220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EB13B8-6628-461E-A7DC-2E6DA8BC4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72D6DD-44F5-4F28-BDCA-45803BDB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@2021 LABDATA FIA. Copyright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dirty="0" err="1"/>
              <a:t>rights</a:t>
            </a:r>
            <a:r>
              <a:rPr lang="pt-BR" dirty="0"/>
              <a:t> </a:t>
            </a:r>
            <a:r>
              <a:rPr lang="pt-BR" dirty="0" err="1"/>
              <a:t>reserved</a:t>
            </a:r>
            <a:r>
              <a:rPr lang="pt-BR" dirty="0"/>
              <a:t>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E48BF8-21E0-4701-AFCB-C6FBB2F4D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BE8D92-1CF9-45FD-A449-2C0CE0396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34836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rPr dirty="0"/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89297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40774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8716AE-B139-4AEF-8AC5-FCA3837D9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A8FC99-B924-4CC8-9782-1BAEFC5F5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C39956-4D72-4527-A3D7-467AF2D5F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1233BF-578A-495E-A4DD-0F516A97F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ABF1AF-51DC-4F1D-B6A9-EDC61394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66428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2D7937-05B1-4276-9BB4-06913220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EB13B8-6628-461E-A7DC-2E6DA8BC4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72D6DD-44F5-4F28-BDCA-45803BDB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@2021 LABDATA FIA. Copyright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dirty="0" err="1"/>
              <a:t>rights</a:t>
            </a:r>
            <a:r>
              <a:rPr lang="pt-BR" dirty="0"/>
              <a:t> </a:t>
            </a:r>
            <a:r>
              <a:rPr lang="pt-BR" dirty="0" err="1"/>
              <a:t>reserved</a:t>
            </a:r>
            <a:r>
              <a:rPr lang="pt-BR" dirty="0"/>
              <a:t>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E48BF8-21E0-4701-AFCB-C6FBB2F4D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BE8D92-1CF9-45FD-A449-2C0CE0396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05004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89F59-64F4-4D36-975A-A572FDDF5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49A5F1-4D26-4372-A429-02801E40C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E34B12-ACB7-4504-857C-43022E3CD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A26DBF-39EF-46CF-8F63-50BDDAABE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A030F6-239E-46A9-A507-CFFE4262C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24514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2B96D-2AF0-478F-933F-07F7CFC64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416FF0-4972-444F-9596-0D3DB469F9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62401C9-273D-4C9D-8957-984C097EE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A0911A-2DAD-480B-87F0-51A20923B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2189F4B-8A4F-4301-9ED9-D98F39766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FF68CA-892C-4A00-B2E2-83ADCE4A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23075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F6EAA-4E06-4408-B3EC-0EB395A6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C8F12E-79BA-499C-B6F7-44001FE88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79B9F35-DC8D-4441-8173-70108EF013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A0B3950-5B27-4F1D-A58E-8717968AA5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D278AB4-08CF-4C9D-9092-477BA2890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2D2442F-3EF2-4D4D-B104-90565C5EB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252A0B8-9F20-44DB-9508-C4AEB8319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A4F7A9A-8E80-4E7F-A3FC-97E9B7A0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75851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106FF-21A7-4166-8319-567BFEBA0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C84C2D-443B-41E7-870C-BD9061D7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E871DBC-8C7E-4790-A074-FC7CF74FD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578BE79-9371-482D-B61E-EA546C86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1295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6CFFAD7-E6C6-46C1-B5BB-817A54DE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E9A653A-9CBD-4578-9DFB-865325E6C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92D0B2D-1966-42CB-AEE8-C7136268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14018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770A50-D06D-4105-8048-B11E8CBED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999CF1-C8F4-4CFD-B5F6-F1E1CF44E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5658EB-1D49-4F88-9830-F607BC5F4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0002697-4E19-4C42-AFAC-8BEF8FD75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FEE884-A0F2-48DB-BA6E-D58E3438D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C66D9C5-2EEA-4428-9090-31AC84351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7230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89F59-64F4-4D36-975A-A572FDDF5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49A5F1-4D26-4372-A429-02801E40C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E34B12-ACB7-4504-857C-43022E3CD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A26DBF-39EF-46CF-8F63-50BDDAABE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A030F6-239E-46A9-A507-CFFE4262C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97802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5FE8F-00CA-445E-BF25-C8DAC77E5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867159A-446E-4F5D-98C3-E4556E4A3A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A26234A-4931-4C7A-BD8E-599A6D5D8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9C5AE97-0A0D-45D5-9F36-995E18A08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FF6FF8-A225-4D65-B4D2-40C6552CA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B29670-B4A8-4F96-A599-1C62154F8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18173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4E4ECA-2699-4B8A-AEA5-677DE68F8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D8FA993-DD33-4CF5-81E9-3DE9350B6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948360-43C2-4AFA-85D0-9C25F159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AF7F78-02C3-4A92-80CE-B8D52A58E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6E441C-F96D-47CB-A6A8-0A95EA50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60440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1B4729D-8C1B-4D23-AF52-8E9140BB1B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2078809-54C6-4997-9CD5-3DB83AE27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66F528E-0847-46D4-8041-49A698676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C899A7-9A4A-4159-82DF-C862B9D67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65081D-8656-4AC8-8D85-B2E86260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3483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2B96D-2AF0-478F-933F-07F7CFC64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416FF0-4972-444F-9596-0D3DB469F9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62401C9-273D-4C9D-8957-984C097EE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A0911A-2DAD-480B-87F0-51A20923B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2189F4B-8A4F-4301-9ED9-D98F39766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FF68CA-892C-4A00-B2E2-83ADCE4A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790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F6EAA-4E06-4408-B3EC-0EB395A6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C8F12E-79BA-499C-B6F7-44001FE88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79B9F35-DC8D-4441-8173-70108EF013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A0B3950-5B27-4F1D-A58E-8717968AA5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D278AB4-08CF-4C9D-9092-477BA2890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2D2442F-3EF2-4D4D-B104-90565C5EB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252A0B8-9F20-44DB-9508-C4AEB8319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A4F7A9A-8E80-4E7F-A3FC-97E9B7A0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5749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106FF-21A7-4166-8319-567BFEBA0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C84C2D-443B-41E7-870C-BD9061D7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E871DBC-8C7E-4790-A074-FC7CF74FD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578BE79-9371-482D-B61E-EA546C86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3006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6CFFAD7-E6C6-46C1-B5BB-817A54DE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E9A653A-9CBD-4578-9DFB-865325E6C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92D0B2D-1966-42CB-AEE8-C7136268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0411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770A50-D06D-4105-8048-B11E8CBED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999CF1-C8F4-4CFD-B5F6-F1E1CF44E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5658EB-1D49-4F88-9830-F607BC5F4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0002697-4E19-4C42-AFAC-8BEF8FD75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FEE884-A0F2-48DB-BA6E-D58E3438D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C66D9C5-2EEA-4428-9090-31AC84351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4233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5FE8F-00CA-445E-BF25-C8DAC77E5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867159A-446E-4F5D-98C3-E4556E4A3A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A26234A-4931-4C7A-BD8E-599A6D5D8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9C5AE97-0A0D-45D5-9F36-995E18A08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FF6FF8-A225-4D65-B4D2-40C6552CA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B29670-B4A8-4F96-A599-1C62154F8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3575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5C3565C-D140-4C0C-92F9-F31FDB21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EC85DB-826E-4880-8EB7-61B52CC15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BE5735-FB17-4D51-86BB-86683FBBE7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en Sans" panose="020B0604020202020204"/>
              </a:defRPr>
            </a:lvl1pPr>
          </a:lstStyle>
          <a:p>
            <a:r>
              <a:rPr lang="pt-BR" dirty="0"/>
              <a:t>@2020 FIA LABDATA. Copyright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dirty="0" err="1"/>
              <a:t>rights</a:t>
            </a:r>
            <a:r>
              <a:rPr lang="pt-BR" dirty="0"/>
              <a:t> </a:t>
            </a:r>
            <a:r>
              <a:rPr lang="pt-BR" dirty="0" err="1"/>
              <a:t>reserved</a:t>
            </a:r>
            <a:r>
              <a:rPr lang="pt-BR" dirty="0"/>
              <a:t>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708B36-E06F-44CB-9761-AC85A8BEC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en Sans" panose="020B0604020202020204"/>
              </a:defRPr>
            </a:lvl1pPr>
          </a:lstStyle>
          <a:p>
            <a:r>
              <a:rPr lang="pt-BR" dirty="0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4006AA-26E9-4FDB-B981-0283554DA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4020202020204"/>
              </a:defRPr>
            </a:lvl1pPr>
          </a:lstStyle>
          <a:p>
            <a:fld id="{E8FB8526-A7DF-44F1-A0A0-E2C9088E1528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0380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en Sans" panose="020B0604020202020204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  <a:latin typeface="Open Sans" panose="020B0604020202020204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55118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Open Sans" panose="020B0604020202020204"/>
          <a:ea typeface="Open Sans" panose="020B0604020202020204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Open Sans" panose="020B0604020202020204"/>
          <a:ea typeface="Open Sans" panose="020B0604020202020204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5C3565C-D140-4C0C-92F9-F31FDB21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EC85DB-826E-4880-8EB7-61B52CC15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BE5735-FB17-4D51-86BB-86683FBBE7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708B36-E06F-44CB-9761-AC85A8BEC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4006AA-26E9-4FDB-B981-0283554DA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8122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eg"/><Relationship Id="rId5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jpe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9.png"/><Relationship Id="rId5" Type="http://schemas.openxmlformats.org/officeDocument/2006/relationships/image" Target="../media/image6.jpe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5" Type="http://schemas.openxmlformats.org/officeDocument/2006/relationships/image" Target="../media/image12.png"/><Relationship Id="rId4" Type="http://schemas.openxmlformats.org/officeDocument/2006/relationships/slide" Target="slide5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eg"/><Relationship Id="rId5" Type="http://schemas.openxmlformats.org/officeDocument/2006/relationships/slide" Target="slide63.xml"/><Relationship Id="rId4" Type="http://schemas.openxmlformats.org/officeDocument/2006/relationships/image" Target="../media/image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eg"/><Relationship Id="rId5" Type="http://schemas.openxmlformats.org/officeDocument/2006/relationships/slide" Target="slide63.xml"/><Relationship Id="rId4" Type="http://schemas.openxmlformats.org/officeDocument/2006/relationships/image" Target="../media/image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77.emf"/><Relationship Id="rId4" Type="http://schemas.openxmlformats.org/officeDocument/2006/relationships/oleObject" Target="file:///E:\Google%20Drive\P&#243;s%20Gradua&#231;&#227;o\TCC\Projeto\analise_exploratoria.xlsx!Freq_graducacao!%5banalise_exploratoria.xlsx%5dFreq_graducacao%20Gr&#225;fico%201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9.emf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6" Type="http://schemas.openxmlformats.org/officeDocument/2006/relationships/oleObject" Target="file:///E:\Google%20Drive\P&#243;s%20Gradua&#231;&#227;o\TCC\Projeto\analise_exploratoria_Bivariada.xlsx!Resumo!L4C3:L11C4" TargetMode="External"/><Relationship Id="rId5" Type="http://schemas.openxmlformats.org/officeDocument/2006/relationships/slide" Target="slide68.xml"/><Relationship Id="rId4" Type="http://schemas.openxmlformats.org/officeDocument/2006/relationships/image" Target="../media/image6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slide" Target="slide4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emf"/><Relationship Id="rId5" Type="http://schemas.openxmlformats.org/officeDocument/2006/relationships/oleObject" Target="file:///E:\Google%20Drive\P&#243;s%20Gradua&#231;&#227;o\TCC\Projeto\resultados_modelos.xlsx!Regressao_Logistica!L4C4:L10C7" TargetMode="External"/><Relationship Id="rId4" Type="http://schemas.openxmlformats.org/officeDocument/2006/relationships/image" Target="../media/image82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46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emf"/><Relationship Id="rId4" Type="http://schemas.openxmlformats.org/officeDocument/2006/relationships/oleObject" Target="file:///E:\Google%20Drive\P&#243;s%20Gradua&#231;&#227;o\TCC\Projeto\resultados_modelos.xlsx!Regressao_Logistica!L15C11:L28C12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emf"/><Relationship Id="rId5" Type="http://schemas.openxmlformats.org/officeDocument/2006/relationships/oleObject" Target="file:///E:\Google%20Drive\P&#243;s%20Gradua&#231;&#227;o\TCC\Projeto\resultados_modelos.xlsx!Planilha1!%5bresultados_modelos.xlsx%5dPlanilha1%20Gr&#225;fico%201" TargetMode="External"/><Relationship Id="rId4" Type="http://schemas.openxmlformats.org/officeDocument/2006/relationships/slide" Target="slide5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idealista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emf"/><Relationship Id="rId5" Type="http://schemas.openxmlformats.org/officeDocument/2006/relationships/oleObject" Target="file:///E:\Google%20Drive\P&#243;s%20Gradua&#231;&#227;o\TCC\Projeto\resultados_modelos.xlsx!Planilha1!%5bresultados_modelos.xlsx%5dPlanilha1%20Gr&#225;fico%202" TargetMode="External"/><Relationship Id="rId4" Type="http://schemas.openxmlformats.org/officeDocument/2006/relationships/slide" Target="slide4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oleObject" Target="file:///E:\Google%20Drive\P&#243;s%20Gradua&#231;&#227;o\TCC\Projeto\resultados_modelos.xlsx!Planilha1!%5bresultados_modelos.xlsx%5dPlanilha1%20Gr&#225;fico%203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49.xml"/><Relationship Id="rId5" Type="http://schemas.openxmlformats.org/officeDocument/2006/relationships/image" Target="../media/image6.jpeg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3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90.emf"/><Relationship Id="rId4" Type="http://schemas.openxmlformats.org/officeDocument/2006/relationships/oleObject" Target="file:///E:\Google%20Drive\P&#243;s%20Gradua&#231;&#227;o\TCC\Projeto\analise_exploratoria.xlsx!UF!%5banalise_exploratoria.xlsx%5dUF%20Gr&#225;fico%201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file:///E:\Google%20Drive\P&#243;s%20Gradua&#231;&#227;o\TCC\Projeto\analise_exploratoria.xlsx!Cor_Raca!%5banalise_exploratoria.xlsx%5dCor_Raca%20Gr&#225;fico%201" TargetMode="External"/><Relationship Id="rId3" Type="http://schemas.openxmlformats.org/officeDocument/2006/relationships/slide" Target="slide39.xml"/><Relationship Id="rId7" Type="http://schemas.openxmlformats.org/officeDocument/2006/relationships/image" Target="../media/image9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oleObject" Target="file:///E:\Google%20Drive\P&#243;s%20Gradua&#231;&#227;o\TCC\Projeto\analise_exploratoria.xlsx!Sexo!%5banalise_exploratoria.xlsx%5dSexo%20Gr&#225;fico%201" TargetMode="External"/><Relationship Id="rId5" Type="http://schemas.openxmlformats.org/officeDocument/2006/relationships/image" Target="../media/image91.emf"/><Relationship Id="rId10" Type="http://schemas.openxmlformats.org/officeDocument/2006/relationships/image" Target="../media/image6.jpeg"/><Relationship Id="rId4" Type="http://schemas.openxmlformats.org/officeDocument/2006/relationships/oleObject" Target="file:///E:\Google%20Drive\P&#243;s%20Gradua&#231;&#227;o\TCC\Projeto\analise_exploratoria.xlsx!Estrato_POF!%5banalise_exploratoria.xlsx%5dEstrato_POF%20Gr&#225;fico%201" TargetMode="External"/><Relationship Id="rId9" Type="http://schemas.openxmlformats.org/officeDocument/2006/relationships/image" Target="../media/image93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94.png"/><Relationship Id="rId7" Type="http://schemas.openxmlformats.org/officeDocument/2006/relationships/slide" Target="slide3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emf"/><Relationship Id="rId5" Type="http://schemas.openxmlformats.org/officeDocument/2006/relationships/oleObject" Target="file:///E:\Google%20Drive\P&#243;s%20Gradua&#231;&#227;o\TCC\Projeto\analise_exploratoria.xlsx!Idade!L3C14:L9C15" TargetMode="External"/><Relationship Id="rId4" Type="http://schemas.openxmlformats.org/officeDocument/2006/relationships/image" Target="../media/image9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slide" Target="slide39.xml"/><Relationship Id="rId7" Type="http://schemas.openxmlformats.org/officeDocument/2006/relationships/image" Target="../media/image98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oleObject" Target="file:///E:\Google%20Drive\P&#243;s%20Gradua&#231;&#227;o\TCC\Projeto\analise_exploratoria.xlsx!Trabalhou_Ult_12m!%5banalise_exploratoria.xlsx%5dTrabalhou_Ult_12m%20Gr&#225;fico%201" TargetMode="External"/><Relationship Id="rId5" Type="http://schemas.openxmlformats.org/officeDocument/2006/relationships/image" Target="../media/image97.emf"/><Relationship Id="rId4" Type="http://schemas.openxmlformats.org/officeDocument/2006/relationships/oleObject" Target="file:///E:\Google%20Drive\P&#243;s%20Gradua&#231;&#227;o\TCC\Projeto\analise_exploratoria.xlsx!Plano_Saude!%5banalise_exploratoria.xlsx%5dPlano_Saude%20Gr&#225;fico%201" TargetMode="Externa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slide" Target="slide39.xml"/><Relationship Id="rId7" Type="http://schemas.openxmlformats.org/officeDocument/2006/relationships/image" Target="../media/image100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oleObject" Target="file:///E:\Google%20Drive\P&#243;s%20Gradua&#231;&#227;o\TCC\Projeto\analise_exploratoria.xlsx!Gastos_Sem_Renda!%5banalise_exploratoria.xlsx%5dGastos_Sem_Renda%20Gr&#225;fico%201" TargetMode="External"/><Relationship Id="rId5" Type="http://schemas.openxmlformats.org/officeDocument/2006/relationships/image" Target="../media/image99.emf"/><Relationship Id="rId4" Type="http://schemas.openxmlformats.org/officeDocument/2006/relationships/oleObject" Target="file:///E:\Google%20Drive\P&#243;s%20Gradua&#231;&#227;o\TCC\Projeto\analise_exploratoria.xlsx!Composicao!%5banalise_exploratoria.xlsx%5dComposicao%20Gr&#225;fico%201" TargetMode="Externa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emf"/><Relationship Id="rId3" Type="http://schemas.openxmlformats.org/officeDocument/2006/relationships/image" Target="../media/image101.png"/><Relationship Id="rId7" Type="http://schemas.openxmlformats.org/officeDocument/2006/relationships/oleObject" Target="file:///E:\Google%20Drive\P&#243;s%20Gradua&#231;&#227;o\TCC\Projeto\analise_exploratoria.xlsx!Idade!L12C14:L18C15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9.xml"/><Relationship Id="rId5" Type="http://schemas.openxmlformats.org/officeDocument/2006/relationships/image" Target="../media/image1.png"/><Relationship Id="rId4" Type="http://schemas.openxmlformats.org/officeDocument/2006/relationships/image" Target="../media/image102.png"/><Relationship Id="rId9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04.emf"/><Relationship Id="rId7" Type="http://schemas.openxmlformats.org/officeDocument/2006/relationships/slide" Target="slide39.xml"/><Relationship Id="rId2" Type="http://schemas.openxmlformats.org/officeDocument/2006/relationships/oleObject" Target="file:///E:\Google%20Drive\P&#243;s%20Gradua&#231;&#227;o\TCC\Projeto\analise_exploratoria.xlsx!Idade!L20C14:L26C1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07.emf"/><Relationship Id="rId7" Type="http://schemas.openxmlformats.org/officeDocument/2006/relationships/slide" Target="slide39.xml"/><Relationship Id="rId2" Type="http://schemas.openxmlformats.org/officeDocument/2006/relationships/oleObject" Target="file:///E:\Google%20Drive\P&#243;s%20Gradua&#231;&#227;o\TCC\Projeto\analise_exploratoria.xlsx!Idade!L36C14:L42C1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10.emf"/><Relationship Id="rId7" Type="http://schemas.openxmlformats.org/officeDocument/2006/relationships/slide" Target="slide39.xml"/><Relationship Id="rId2" Type="http://schemas.openxmlformats.org/officeDocument/2006/relationships/oleObject" Target="file:///E:\Google%20Drive\P&#243;s%20Gradua&#231;&#227;o\TCC\Projeto\analise_exploratoria.xlsx!Idade!L44C14:L50C1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oleObject" Target="file:///E:\Google%20Drive\P&#243;s%20Gradua&#231;&#227;o\TCC\Projeto\analise_exploratoria.xlsx!Idade!L52C14:L58C15" TargetMode="External"/><Relationship Id="rId7" Type="http://schemas.openxmlformats.org/officeDocument/2006/relationships/slide" Target="slide39.xm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15.png"/><Relationship Id="rId4" Type="http://schemas.openxmlformats.org/officeDocument/2006/relationships/image" Target="../media/image114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17.png"/><Relationship Id="rId7" Type="http://schemas.openxmlformats.org/officeDocument/2006/relationships/slide" Target="slide39.xml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18.emf"/><Relationship Id="rId4" Type="http://schemas.openxmlformats.org/officeDocument/2006/relationships/oleObject" Target="file:///E:\Google%20Drive\P&#243;s%20Gradua&#231;&#227;o\TCC\Projeto\analise_exploratoria.xlsx!Idade!L60C14:L66C15" TargetMode="Externa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20.png"/><Relationship Id="rId7" Type="http://schemas.openxmlformats.org/officeDocument/2006/relationships/slide" Target="slide39.xml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21.emf"/><Relationship Id="rId4" Type="http://schemas.openxmlformats.org/officeDocument/2006/relationships/oleObject" Target="file:///E:\Google%20Drive\P&#243;s%20Gradua&#231;&#227;o\TCC\Projeto\analise_exploratoria.xlsx!Idade!L68C14:L74C15" TargetMode="Externa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22.emf"/><Relationship Id="rId7" Type="http://schemas.openxmlformats.org/officeDocument/2006/relationships/slide" Target="slide39.xml"/><Relationship Id="rId2" Type="http://schemas.openxmlformats.org/officeDocument/2006/relationships/oleObject" Target="file:///E:\Google%20Drive\P&#243;s%20Gradua&#231;&#227;o\TCC\Projeto\analise_exploratoria.xlsx!Idade!L76C14:L82C1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3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125.emf"/><Relationship Id="rId4" Type="http://schemas.openxmlformats.org/officeDocument/2006/relationships/oleObject" Target="file:///E:\Google%20Drive\P&#243;s%20Gradua&#231;&#227;o\TCC\Projeto\analise_exploratoria.xlsx!Instrucao!%5banalise_exploratoria.xlsx%5dInstrucao%20Gr&#225;fico%201" TargetMode="Externa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oleObject" Target="file:///E:\Google%20Drive\P&#243;s%20Gradua&#231;&#227;o\TCC\Projeto\analise_exploratoria_Bivariada.xlsx!UF!%5banalise_exploratoria_Bivariada.xlsx%5dUF%20Gr&#225;fico%203" TargetMode="External"/><Relationship Id="rId3" Type="http://schemas.openxmlformats.org/officeDocument/2006/relationships/slide" Target="slide43.xml"/><Relationship Id="rId7" Type="http://schemas.openxmlformats.org/officeDocument/2006/relationships/image" Target="../media/image129.svg"/><Relationship Id="rId12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31.emf"/><Relationship Id="rId5" Type="http://schemas.openxmlformats.org/officeDocument/2006/relationships/image" Target="../media/image127.svg"/><Relationship Id="rId10" Type="http://schemas.openxmlformats.org/officeDocument/2006/relationships/oleObject" Target="file:///E:\Google%20Drive\P&#243;s%20Gradua&#231;&#227;o\TCC\Projeto\analise_exploratoria_Bivariada.xlsx!Estrato_POF!%5banalise_exploratoria_Bivariada.xlsx%5dEstrato_POF%20Gr&#225;fico%201" TargetMode="External"/><Relationship Id="rId4" Type="http://schemas.openxmlformats.org/officeDocument/2006/relationships/image" Target="../media/image126.png"/><Relationship Id="rId9" Type="http://schemas.openxmlformats.org/officeDocument/2006/relationships/image" Target="../media/image130.e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32.emf"/><Relationship Id="rId7" Type="http://schemas.openxmlformats.org/officeDocument/2006/relationships/image" Target="../media/image127.svg"/><Relationship Id="rId2" Type="http://schemas.openxmlformats.org/officeDocument/2006/relationships/oleObject" Target="file:///E:\Google%20Drive\P&#243;s%20Gradua&#231;&#227;o\TCC\Projeto\analise_exploratoria_Bivariada.xlsx!Sexo!%5banalise_exploratoria_Bivariada.xlsx%5dSexo%20Gr&#225;fico%20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6.jpeg"/><Relationship Id="rId5" Type="http://schemas.openxmlformats.org/officeDocument/2006/relationships/image" Target="../media/image1.png"/><Relationship Id="rId10" Type="http://schemas.openxmlformats.org/officeDocument/2006/relationships/slide" Target="slide43.xml"/><Relationship Id="rId4" Type="http://schemas.openxmlformats.org/officeDocument/2006/relationships/image" Target="../media/image133.png"/><Relationship Id="rId9" Type="http://schemas.openxmlformats.org/officeDocument/2006/relationships/image" Target="../media/image12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svg"/><Relationship Id="rId3" Type="http://schemas.openxmlformats.org/officeDocument/2006/relationships/image" Target="../media/image134.emf"/><Relationship Id="rId7" Type="http://schemas.openxmlformats.org/officeDocument/2006/relationships/image" Target="../media/image126.png"/><Relationship Id="rId12" Type="http://schemas.openxmlformats.org/officeDocument/2006/relationships/image" Target="../media/image6.jpeg"/><Relationship Id="rId2" Type="http://schemas.openxmlformats.org/officeDocument/2006/relationships/oleObject" Target="file:///E:\Google%20Drive\P&#243;s%20Gradua&#231;&#227;o\TCC\Projeto\analise_exploratoria_Bivariada.xlsx!Plano_Saude!%5banalise_exploratoria_Bivariada.xlsx%5dPlano_Saude%20Gr&#225;fico%20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slide" Target="slide43.xml"/><Relationship Id="rId5" Type="http://schemas.openxmlformats.org/officeDocument/2006/relationships/image" Target="../media/image135.emf"/><Relationship Id="rId10" Type="http://schemas.openxmlformats.org/officeDocument/2006/relationships/image" Target="../media/image129.svg"/><Relationship Id="rId4" Type="http://schemas.openxmlformats.org/officeDocument/2006/relationships/oleObject" Target="file:///E:\Google%20Drive\P&#243;s%20Gradua&#231;&#227;o\TCC\Projeto\analise_exploratoria_Bivariada.xlsx!Cor_Raca!%5banalise_exploratoria_Bivariada.xlsx%5dCor_Raca%20Gr&#225;fico%203" TargetMode="External"/><Relationship Id="rId9" Type="http://schemas.openxmlformats.org/officeDocument/2006/relationships/image" Target="../media/image128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svg"/><Relationship Id="rId3" Type="http://schemas.openxmlformats.org/officeDocument/2006/relationships/image" Target="../media/image136.emf"/><Relationship Id="rId7" Type="http://schemas.openxmlformats.org/officeDocument/2006/relationships/image" Target="../media/image126.png"/><Relationship Id="rId12" Type="http://schemas.openxmlformats.org/officeDocument/2006/relationships/image" Target="../media/image6.jpeg"/><Relationship Id="rId2" Type="http://schemas.openxmlformats.org/officeDocument/2006/relationships/oleObject" Target="file:///E:\Google%20Drive\P&#243;s%20Gradua&#231;&#227;o\TCC\Projeto\analise_exploratoria_Bivariada.xlsx!Gastos_Sem_Renda!%5banalise_exploratoria_Bivariada.xlsx%5dGastos_Sem_Renda%20Gr&#225;fico%20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slide" Target="slide43.xml"/><Relationship Id="rId5" Type="http://schemas.openxmlformats.org/officeDocument/2006/relationships/image" Target="../media/image137.emf"/><Relationship Id="rId10" Type="http://schemas.openxmlformats.org/officeDocument/2006/relationships/image" Target="../media/image129.svg"/><Relationship Id="rId4" Type="http://schemas.openxmlformats.org/officeDocument/2006/relationships/oleObject" Target="file:///E:\Google%20Drive\P&#243;s%20Gradua&#231;&#227;o\TCC\Projeto\analise_exploratoria_Bivariada.xlsx!Trabalhou_Ult_12m!%5banalise_exploratoria_Bivariada.xlsx%5dTrabalhou_Ult_12m%20Gr&#225;fico%203" TargetMode="External"/><Relationship Id="rId9" Type="http://schemas.openxmlformats.org/officeDocument/2006/relationships/image" Target="../media/image12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38.emf"/><Relationship Id="rId7" Type="http://schemas.openxmlformats.org/officeDocument/2006/relationships/image" Target="../media/image127.svg"/><Relationship Id="rId2" Type="http://schemas.openxmlformats.org/officeDocument/2006/relationships/oleObject" Target="file:///E:\Google%20Drive\P&#243;s%20Gradua&#231;&#227;o\TCC\Projeto\analise_exploratoria_Bivariada.xlsx!Composicao!%5banalise_exploratoria_Bivariada.xlsx%5dComposicao%20Gr&#225;fico%20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6.jpeg"/><Relationship Id="rId5" Type="http://schemas.openxmlformats.org/officeDocument/2006/relationships/image" Target="../media/image1.png"/><Relationship Id="rId10" Type="http://schemas.openxmlformats.org/officeDocument/2006/relationships/slide" Target="slide43.xml"/><Relationship Id="rId4" Type="http://schemas.openxmlformats.org/officeDocument/2006/relationships/image" Target="../media/image139.png"/><Relationship Id="rId9" Type="http://schemas.openxmlformats.org/officeDocument/2006/relationships/image" Target="../media/image129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svg"/><Relationship Id="rId3" Type="http://schemas.openxmlformats.org/officeDocument/2006/relationships/image" Target="../media/image141.png"/><Relationship Id="rId7" Type="http://schemas.openxmlformats.org/officeDocument/2006/relationships/image" Target="../media/image128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svg"/><Relationship Id="rId5" Type="http://schemas.openxmlformats.org/officeDocument/2006/relationships/image" Target="../media/image126.png"/><Relationship Id="rId10" Type="http://schemas.openxmlformats.org/officeDocument/2006/relationships/image" Target="../media/image6.jpeg"/><Relationship Id="rId4" Type="http://schemas.openxmlformats.org/officeDocument/2006/relationships/image" Target="../media/image1.png"/><Relationship Id="rId9" Type="http://schemas.openxmlformats.org/officeDocument/2006/relationships/slide" Target="slide43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svg"/><Relationship Id="rId3" Type="http://schemas.openxmlformats.org/officeDocument/2006/relationships/image" Target="../media/image143.png"/><Relationship Id="rId7" Type="http://schemas.openxmlformats.org/officeDocument/2006/relationships/image" Target="../media/image128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svg"/><Relationship Id="rId5" Type="http://schemas.openxmlformats.org/officeDocument/2006/relationships/image" Target="../media/image126.png"/><Relationship Id="rId10" Type="http://schemas.openxmlformats.org/officeDocument/2006/relationships/image" Target="../media/image6.jpeg"/><Relationship Id="rId4" Type="http://schemas.openxmlformats.org/officeDocument/2006/relationships/image" Target="../media/image1.png"/><Relationship Id="rId9" Type="http://schemas.openxmlformats.org/officeDocument/2006/relationships/slide" Target="slide43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svg"/><Relationship Id="rId3" Type="http://schemas.openxmlformats.org/officeDocument/2006/relationships/image" Target="../media/image145.png"/><Relationship Id="rId7" Type="http://schemas.openxmlformats.org/officeDocument/2006/relationships/image" Target="../media/image128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svg"/><Relationship Id="rId5" Type="http://schemas.openxmlformats.org/officeDocument/2006/relationships/image" Target="../media/image126.png"/><Relationship Id="rId10" Type="http://schemas.openxmlformats.org/officeDocument/2006/relationships/image" Target="../media/image6.jpeg"/><Relationship Id="rId4" Type="http://schemas.openxmlformats.org/officeDocument/2006/relationships/image" Target="../media/image1.png"/><Relationship Id="rId9" Type="http://schemas.openxmlformats.org/officeDocument/2006/relationships/slide" Target="slide43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46.emf"/><Relationship Id="rId7" Type="http://schemas.openxmlformats.org/officeDocument/2006/relationships/image" Target="../media/image127.svg"/><Relationship Id="rId2" Type="http://schemas.openxmlformats.org/officeDocument/2006/relationships/oleObject" Target="file:///E:\Google%20Drive\P&#243;s%20Gradua&#231;&#227;o\TCC\Projeto\analise_exploratoria_Bivariada.xlsx!Instrucao!%5banalise_exploratoria_Bivariada.xlsx%5dInstrucao%20Gr&#225;fico%20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6.jpeg"/><Relationship Id="rId5" Type="http://schemas.openxmlformats.org/officeDocument/2006/relationships/image" Target="../media/image1.png"/><Relationship Id="rId10" Type="http://schemas.openxmlformats.org/officeDocument/2006/relationships/slide" Target="slide43.xml"/><Relationship Id="rId4" Type="http://schemas.openxmlformats.org/officeDocument/2006/relationships/image" Target="../media/image147.png"/><Relationship Id="rId9" Type="http://schemas.openxmlformats.org/officeDocument/2006/relationships/image" Target="../media/image129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emf"/><Relationship Id="rId3" Type="http://schemas.openxmlformats.org/officeDocument/2006/relationships/oleObject" Target="file:///E:\Google%20Drive\P&#243;s%20Gradua&#231;&#227;o\TCC\Projeto\analise_exploratoria.xlsx!Variaveis_removidas!L3C14:L6C17" TargetMode="External"/><Relationship Id="rId7" Type="http://schemas.openxmlformats.org/officeDocument/2006/relationships/oleObject" Target="file:///E:\Google%20Drive\P&#243;s%20Gradua&#231;&#227;o\TCC\Projeto\analise_exploratoria.xlsx!Variaveis_removidas!L3C19:L11C22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emf"/><Relationship Id="rId5" Type="http://schemas.openxmlformats.org/officeDocument/2006/relationships/oleObject" Target="file:///E:\Google%20Drive\P&#243;s%20Gradua&#231;&#227;o\TCC\Projeto\analise_exploratoria.xlsx!Variaveis_removidas!L9C14:L12C17" TargetMode="External"/><Relationship Id="rId4" Type="http://schemas.openxmlformats.org/officeDocument/2006/relationships/image" Target="../media/image148.emf"/><Relationship Id="rId9" Type="http://schemas.openxmlformats.org/officeDocument/2006/relationships/slide" Target="slide1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file:///E:\Google%20Drive\P&#243;s%20Gradua&#231;&#227;o\TCC\Projeto\analise_exploratoria.xlsx!Variaveis_removidas!L3C24:L7C27" TargetMode="External"/><Relationship Id="rId7" Type="http://schemas.openxmlformats.org/officeDocument/2006/relationships/slide" Target="slide19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emf"/><Relationship Id="rId5" Type="http://schemas.openxmlformats.org/officeDocument/2006/relationships/oleObject" Target="file:///E:\Google%20Drive\P&#243;s%20Gradua&#231;&#227;o\TCC\Projeto\analise_exploratoria.xlsx!Variaveis_removidas!L3C29:L16C32" TargetMode="External"/><Relationship Id="rId4" Type="http://schemas.openxmlformats.org/officeDocument/2006/relationships/image" Target="../media/image151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file:///E:\Google%20Drive\P&#243;s%20Gradua&#231;&#227;o\TCC\Projeto\analise_exploratoria.xlsx!Variaveis_removidas!L4C34:L9C37" TargetMode="External"/><Relationship Id="rId7" Type="http://schemas.openxmlformats.org/officeDocument/2006/relationships/slide" Target="slide19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emf"/><Relationship Id="rId5" Type="http://schemas.openxmlformats.org/officeDocument/2006/relationships/oleObject" Target="file:///E:\Google%20Drive\P&#243;s%20Gradua&#231;&#227;o\TCC\Projeto\analise_exploratoria.xlsx!Variaveis_removidas!L32C40:L35C41" TargetMode="External"/><Relationship Id="rId4" Type="http://schemas.openxmlformats.org/officeDocument/2006/relationships/image" Target="../media/image15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 descr="Morar em Portugal">
            <a:extLst>
              <a:ext uri="{FF2B5EF4-FFF2-40B4-BE49-F238E27FC236}">
                <a16:creationId xmlns:a16="http://schemas.microsoft.com/office/drawing/2014/main" id="{FF6233C3-251E-454A-BF9F-B39C61249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46" r="23812" b="746"/>
          <a:stretch/>
        </p:blipFill>
        <p:spPr bwMode="auto">
          <a:xfrm>
            <a:off x="4354535" y="42517"/>
            <a:ext cx="7837465" cy="681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Google Shape;56;p13"/>
          <p:cNvGrpSpPr/>
          <p:nvPr/>
        </p:nvGrpSpPr>
        <p:grpSpPr>
          <a:xfrm>
            <a:off x="-3251199" y="-304800"/>
            <a:ext cx="10893700" cy="7467600"/>
            <a:chOff x="-2438400" y="-228600"/>
            <a:chExt cx="8170275" cy="5600700"/>
          </a:xfrm>
        </p:grpSpPr>
        <p:grpSp>
          <p:nvGrpSpPr>
            <p:cNvPr id="57" name="Google Shape;57;p13"/>
            <p:cNvGrpSpPr/>
            <p:nvPr/>
          </p:nvGrpSpPr>
          <p:grpSpPr>
            <a:xfrm>
              <a:off x="-2438400" y="0"/>
              <a:ext cx="8017875" cy="5372100"/>
              <a:chOff x="-2438400" y="0"/>
              <a:chExt cx="8017875" cy="5372100"/>
            </a:xfrm>
          </p:grpSpPr>
          <p:pic>
            <p:nvPicPr>
              <p:cNvPr id="58" name="Google Shape;58;p13"/>
              <p:cNvPicPr preferRelativeResize="0"/>
              <p:nvPr/>
            </p:nvPicPr>
            <p:blipFill rotWithShape="1">
              <a:blip r:embed="rId4">
                <a:alphaModFix/>
              </a:blip>
              <a:srcRect l="-43947"/>
              <a:stretch/>
            </p:blipFill>
            <p:spPr>
              <a:xfrm rot="10800000" flipH="1">
                <a:off x="-2438400" y="0"/>
                <a:ext cx="7987800" cy="5143500"/>
              </a:xfrm>
              <a:prstGeom prst="trapezoid">
                <a:avLst>
                  <a:gd name="adj" fmla="val 41313"/>
                </a:avLst>
              </a:prstGeom>
              <a:noFill/>
              <a:ln>
                <a:noFill/>
              </a:ln>
            </p:spPr>
          </p:pic>
          <p:cxnSp>
            <p:nvCxnSpPr>
              <p:cNvPr id="59" name="Google Shape;59;p13"/>
              <p:cNvCxnSpPr/>
              <p:nvPr/>
            </p:nvCxnSpPr>
            <p:spPr>
              <a:xfrm flipH="1">
                <a:off x="3371775" y="0"/>
                <a:ext cx="2207700" cy="53721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6ADBD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60" name="Google Shape;60;p13"/>
            <p:cNvCxnSpPr/>
            <p:nvPr/>
          </p:nvCxnSpPr>
          <p:spPr>
            <a:xfrm flipH="1">
              <a:off x="3524175" y="-228600"/>
              <a:ext cx="2207700" cy="5372100"/>
            </a:xfrm>
            <a:prstGeom prst="straightConnector1">
              <a:avLst/>
            </a:prstGeom>
            <a:noFill/>
            <a:ln w="19050" cap="flat" cmpd="sng">
              <a:solidFill>
                <a:srgbClr val="6ADBD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4" name="Google Shape;64;p13"/>
          <p:cNvSpPr txBox="1"/>
          <p:nvPr/>
        </p:nvSpPr>
        <p:spPr>
          <a:xfrm>
            <a:off x="494631" y="5630388"/>
            <a:ext cx="43308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lang="pt-BR" sz="1200" kern="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buClr>
                <a:srgbClr val="000000"/>
              </a:buClr>
            </a:pPr>
            <a:r>
              <a:rPr lang="pt-BR" sz="1200" kern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01/2022</a:t>
            </a:r>
            <a:endParaRPr kern="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684D99A-72DF-4D5F-8D9A-5736DBDA7732}"/>
              </a:ext>
            </a:extLst>
          </p:cNvPr>
          <p:cNvGrpSpPr/>
          <p:nvPr/>
        </p:nvGrpSpPr>
        <p:grpSpPr>
          <a:xfrm>
            <a:off x="16118" y="27970"/>
            <a:ext cx="5266000" cy="5143500"/>
            <a:chOff x="4063978" y="94597"/>
            <a:chExt cx="2977228" cy="2308431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AE5BFAF2-8E54-436D-B6EE-98DEE8DABB4E}"/>
                </a:ext>
              </a:extLst>
            </p:cNvPr>
            <p:cNvSpPr/>
            <p:nvPr/>
          </p:nvSpPr>
          <p:spPr>
            <a:xfrm rot="10800000">
              <a:off x="4063978" y="94597"/>
              <a:ext cx="2977228" cy="2308431"/>
            </a:xfrm>
            <a:prstGeom prst="rect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Open Sans" panose="020B0604020202020204"/>
              </a:endParaRPr>
            </a:p>
          </p:txBody>
        </p:sp>
        <p:pic>
          <p:nvPicPr>
            <p:cNvPr id="18" name="Google Shape;62;p13">
              <a:extLst>
                <a:ext uri="{FF2B5EF4-FFF2-40B4-BE49-F238E27FC236}">
                  <a16:creationId xmlns:a16="http://schemas.microsoft.com/office/drawing/2014/main" id="{64E7C09F-0341-482E-BCB1-79FB64B2AB76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 flipH="1">
              <a:off x="4126949" y="96004"/>
              <a:ext cx="2027620" cy="14072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07F0ED33-AD32-4C33-85BB-32CDD38A7B6A}"/>
              </a:ext>
            </a:extLst>
          </p:cNvPr>
          <p:cNvSpPr txBox="1">
            <a:spLocks/>
          </p:cNvSpPr>
          <p:nvPr/>
        </p:nvSpPr>
        <p:spPr>
          <a:xfrm>
            <a:off x="401194" y="3691283"/>
            <a:ext cx="5456681" cy="1080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pt-BR"/>
            </a:defPPr>
            <a:lvl1pPr defTabSz="1219170">
              <a:buClr>
                <a:srgbClr val="000000"/>
              </a:buClr>
              <a:defRPr sz="1867" b="1" kern="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1pPr>
          </a:lstStyle>
          <a:p>
            <a:r>
              <a:rPr lang="pt-BR" sz="2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Modelo preditivo de Alugueis na Região Metropolitana de Lisboa</a:t>
            </a: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494631" y="5145192"/>
            <a:ext cx="2523075" cy="485196"/>
          </a:xfrm>
          <a:prstGeom prst="round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9905777-440F-4A00-967E-ED5255B275E1}"/>
              </a:ext>
            </a:extLst>
          </p:cNvPr>
          <p:cNvSpPr/>
          <p:nvPr/>
        </p:nvSpPr>
        <p:spPr>
          <a:xfrm>
            <a:off x="-8967" y="1118712"/>
            <a:ext cx="9961332" cy="45849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3.iii.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Todas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as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 Base</a:t>
            </a: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10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8602" y="4727252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3D7212-EC7E-4238-8717-3F016530E6D3}"/>
              </a:ext>
            </a:extLst>
          </p:cNvPr>
          <p:cNvSpPr txBox="1"/>
          <p:nvPr/>
        </p:nvSpPr>
        <p:spPr>
          <a:xfrm>
            <a:off x="360000" y="1194072"/>
            <a:ext cx="7940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A base de dados apresenta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33 variáveis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1" name="Espaço Reservado para Data 5">
            <a:extLst>
              <a:ext uri="{FF2B5EF4-FFF2-40B4-BE49-F238E27FC236}">
                <a16:creationId xmlns:a16="http://schemas.microsoft.com/office/drawing/2014/main" id="{51012455-C88E-4BA1-B3B6-1C38C320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33622191-D49C-4D55-957E-234D6440914C}"/>
              </a:ext>
            </a:extLst>
          </p:cNvPr>
          <p:cNvGrpSpPr/>
          <p:nvPr/>
        </p:nvGrpSpPr>
        <p:grpSpPr>
          <a:xfrm>
            <a:off x="5167439" y="1972173"/>
            <a:ext cx="720000" cy="720000"/>
            <a:chOff x="691070" y="1696305"/>
            <a:chExt cx="720000" cy="720000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60C14F39-7E76-4307-931D-9895D37A75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1070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BDC7358C-41AE-4845-B688-7020A1B24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39382">
              <a:off x="763070" y="1768305"/>
              <a:ext cx="576000" cy="576000"/>
            </a:xfrm>
            <a:prstGeom prst="rect">
              <a:avLst/>
            </a:prstGeom>
          </p:spPr>
        </p:pic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AD511B8E-C70A-CA8B-5D8A-4599D2E4DD91}"/>
              </a:ext>
            </a:extLst>
          </p:cNvPr>
          <p:cNvSpPr txBox="1"/>
          <p:nvPr/>
        </p:nvSpPr>
        <p:spPr>
          <a:xfrm>
            <a:off x="3347603" y="2744085"/>
            <a:ext cx="4359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6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Variaveis Estatisticas dos municipios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FDC9535-0AD5-6978-2862-A123D99F2610}"/>
              </a:ext>
            </a:extLst>
          </p:cNvPr>
          <p:cNvSpPr txBox="1"/>
          <p:nvPr/>
        </p:nvSpPr>
        <p:spPr>
          <a:xfrm>
            <a:off x="2387921" y="3193363"/>
            <a:ext cx="179495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Distribuição Faixa Etária</a:t>
            </a:r>
            <a:r>
              <a:rPr lang="pt-BR" sz="800" dirty="0"/>
              <a:t>	</a:t>
            </a:r>
          </a:p>
          <a:p>
            <a:r>
              <a:rPr lang="pt-BR" sz="800" dirty="0"/>
              <a:t>- </a:t>
            </a:r>
            <a:r>
              <a:rPr lang="pt-BR" sz="800" dirty="0" err="1"/>
              <a:t>Numero_Faixa_Etaria</a:t>
            </a:r>
            <a:r>
              <a:rPr lang="pt-BR" sz="800" dirty="0"/>
              <a:t>_&gt;65</a:t>
            </a:r>
          </a:p>
          <a:p>
            <a:r>
              <a:rPr lang="pt-BR" sz="800" dirty="0"/>
              <a:t>- Numero_Faixa_Etaria_0-14</a:t>
            </a:r>
          </a:p>
          <a:p>
            <a:r>
              <a:rPr lang="pt-BR" sz="800" dirty="0"/>
              <a:t>- Numero_Faixa_Etaria_15-64</a:t>
            </a:r>
          </a:p>
          <a:p>
            <a:r>
              <a:rPr lang="pt-BR" sz="800" dirty="0"/>
              <a:t>- </a:t>
            </a:r>
            <a:r>
              <a:rPr lang="pt-BR" sz="800" dirty="0" err="1"/>
              <a:t>Percentual_Faixa_Etaria</a:t>
            </a:r>
            <a:r>
              <a:rPr lang="pt-BR" sz="800" dirty="0"/>
              <a:t>_&gt;65</a:t>
            </a:r>
          </a:p>
          <a:p>
            <a:r>
              <a:rPr lang="pt-BR" sz="800" dirty="0"/>
              <a:t>- Percentual_Faixa_Etaria_0-14</a:t>
            </a:r>
          </a:p>
          <a:p>
            <a:r>
              <a:rPr lang="pt-BR" sz="800" dirty="0"/>
              <a:t>- Percentual_Faixa_Etaria_15-64</a:t>
            </a:r>
          </a:p>
          <a:p>
            <a:endParaRPr lang="pt-BR" sz="800" dirty="0"/>
          </a:p>
          <a:p>
            <a:endParaRPr lang="pt-BR" sz="8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8BAD70A-D726-0A9C-F68F-CF97F0B7078A}"/>
              </a:ext>
            </a:extLst>
          </p:cNvPr>
          <p:cNvSpPr txBox="1"/>
          <p:nvPr/>
        </p:nvSpPr>
        <p:spPr>
          <a:xfrm>
            <a:off x="4348358" y="3182501"/>
            <a:ext cx="12527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Localização Município	</a:t>
            </a:r>
            <a:endParaRPr lang="pt-BR" sz="800" dirty="0"/>
          </a:p>
          <a:p>
            <a:r>
              <a:rPr lang="pt-BR" sz="800" dirty="0"/>
              <a:t>- Ambito_Geografico</a:t>
            </a:r>
          </a:p>
          <a:p>
            <a:r>
              <a:rPr lang="pt-BR" sz="800" dirty="0"/>
              <a:t>- </a:t>
            </a:r>
            <a:r>
              <a:rPr lang="pt-BR" sz="800" dirty="0" err="1"/>
              <a:t>Nome_Cidade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Nome_Regiao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Endereco_Municipio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Latitude_Municipio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Longitude_Municipio</a:t>
            </a:r>
            <a:endParaRPr lang="pt-BR" sz="800" dirty="0"/>
          </a:p>
          <a:p>
            <a:endParaRPr lang="pt-BR" sz="8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5E3CAA7-F3C2-7B4A-3C47-C849FF708679}"/>
              </a:ext>
            </a:extLst>
          </p:cNvPr>
          <p:cNvSpPr txBox="1"/>
          <p:nvPr/>
        </p:nvSpPr>
        <p:spPr>
          <a:xfrm>
            <a:off x="438137" y="3188087"/>
            <a:ext cx="1898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Cultura e Lazer</a:t>
            </a:r>
            <a:r>
              <a:rPr lang="pt-BR" sz="800" dirty="0"/>
              <a:t>	</a:t>
            </a:r>
          </a:p>
          <a:p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Quantidade_Cinemas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Quantidade_Shows_Exibicoes_Teatro</a:t>
            </a:r>
            <a:endParaRPr lang="pt-BR" sz="800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E4AF097-4AEF-BA5B-E141-E27EBFDDDCF9}"/>
              </a:ext>
            </a:extLst>
          </p:cNvPr>
          <p:cNvSpPr txBox="1"/>
          <p:nvPr/>
        </p:nvSpPr>
        <p:spPr>
          <a:xfrm>
            <a:off x="8300502" y="4319748"/>
            <a:ext cx="1976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Densidade populacional</a:t>
            </a:r>
            <a:r>
              <a:rPr lang="pt-BR" sz="800" dirty="0"/>
              <a:t>	</a:t>
            </a:r>
          </a:p>
          <a:p>
            <a:r>
              <a:rPr lang="pt-BR" sz="800" dirty="0"/>
              <a:t>- </a:t>
            </a:r>
            <a:r>
              <a:rPr lang="pt-BR" sz="800" dirty="0" err="1"/>
              <a:t>Densidade_populacional_Estrangeiros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Densidade_populacional_por_Km</a:t>
            </a:r>
            <a:endParaRPr lang="pt-BR" sz="8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153A723-CBE4-A7E5-6F99-AA5FB1475ACF}"/>
              </a:ext>
            </a:extLst>
          </p:cNvPr>
          <p:cNvSpPr txBox="1"/>
          <p:nvPr/>
        </p:nvSpPr>
        <p:spPr>
          <a:xfrm>
            <a:off x="2387921" y="4312007"/>
            <a:ext cx="17861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Desenvolvimento urbano</a:t>
            </a:r>
            <a:r>
              <a:rPr lang="pt-BR" sz="800" dirty="0"/>
              <a:t>	</a:t>
            </a:r>
          </a:p>
          <a:p>
            <a:r>
              <a:rPr lang="pt-BR" sz="800" dirty="0"/>
              <a:t>- </a:t>
            </a:r>
            <a:r>
              <a:rPr lang="pt-BR" sz="800" dirty="0" err="1"/>
              <a:t>Quantidade_Bancos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Quantidade_Construcoes_Novas</a:t>
            </a:r>
            <a:endParaRPr lang="pt-BR" sz="800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838BCD71-BC13-412C-1103-528D4FC69144}"/>
              </a:ext>
            </a:extLst>
          </p:cNvPr>
          <p:cNvSpPr txBox="1"/>
          <p:nvPr/>
        </p:nvSpPr>
        <p:spPr>
          <a:xfrm>
            <a:off x="447794" y="4319749"/>
            <a:ext cx="21112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Distância dos Centros urbanos</a:t>
            </a:r>
          </a:p>
          <a:p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Distancia_dirigindo_de_Lisboa_Portugal</a:t>
            </a:r>
            <a:r>
              <a:rPr lang="pt-BR" sz="800" dirty="0"/>
              <a:t>	</a:t>
            </a:r>
          </a:p>
          <a:p>
            <a:r>
              <a:rPr lang="pt-BR" sz="800" dirty="0"/>
              <a:t>- </a:t>
            </a:r>
            <a:r>
              <a:rPr lang="pt-BR" sz="800" dirty="0" err="1"/>
              <a:t>Distancia_dirigindo_de_Porto_Portugal</a:t>
            </a:r>
            <a:endParaRPr lang="pt-BR" sz="800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2E259038-FE82-3B6F-6622-7AD4BFB8140E}"/>
              </a:ext>
            </a:extLst>
          </p:cNvPr>
          <p:cNvSpPr txBox="1"/>
          <p:nvPr/>
        </p:nvSpPr>
        <p:spPr>
          <a:xfrm>
            <a:off x="5772939" y="3211571"/>
            <a:ext cx="23983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Educação</a:t>
            </a:r>
            <a:r>
              <a:rPr lang="pt-BR" sz="800" dirty="0"/>
              <a:t>	</a:t>
            </a:r>
          </a:p>
          <a:p>
            <a:endParaRPr lang="pt-BR" sz="800" dirty="0"/>
          </a:p>
          <a:p>
            <a:r>
              <a:rPr lang="pt-BR" sz="800" dirty="0"/>
              <a:t>- Quantidade_Escolas_Ciclo_1_(6-10_anos)</a:t>
            </a:r>
          </a:p>
          <a:p>
            <a:r>
              <a:rPr lang="pt-BR" sz="800" dirty="0"/>
              <a:t>- Quantidade_Escolas_Ciclo_2_(10-12_anos)</a:t>
            </a:r>
          </a:p>
          <a:p>
            <a:r>
              <a:rPr lang="pt-BR" sz="800" dirty="0"/>
              <a:t>- Quantidade_Escolas_Ciclo_3_(13-15_anos)</a:t>
            </a:r>
          </a:p>
          <a:p>
            <a:r>
              <a:rPr lang="pt-BR" sz="800" dirty="0"/>
              <a:t>- </a:t>
            </a:r>
            <a:r>
              <a:rPr lang="pt-BR" sz="800" dirty="0" err="1"/>
              <a:t>Quantidade_Escolas_Pre</a:t>
            </a:r>
            <a:r>
              <a:rPr lang="pt-BR" sz="800" dirty="0"/>
              <a:t>-Escolar_(4-6_anos)</a:t>
            </a:r>
          </a:p>
          <a:p>
            <a:endParaRPr lang="pt-BR" sz="800" dirty="0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6E4DCAB1-98F4-2D37-D371-0597327271FD}"/>
              </a:ext>
            </a:extLst>
          </p:cNvPr>
          <p:cNvSpPr txBox="1"/>
          <p:nvPr/>
        </p:nvSpPr>
        <p:spPr>
          <a:xfrm>
            <a:off x="8354715" y="3136335"/>
            <a:ext cx="19886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Emprego e Renda</a:t>
            </a:r>
            <a:r>
              <a:rPr lang="pt-BR" sz="800" dirty="0"/>
              <a:t>	</a:t>
            </a:r>
          </a:p>
          <a:p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Percentual_Desempregados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Percentual_Poder_de_Compra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Renda_Media_Mensal</a:t>
            </a:r>
            <a:endParaRPr lang="pt-BR" sz="800" dirty="0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E476250-9D07-F939-46E5-2E5F0998DC56}"/>
              </a:ext>
            </a:extLst>
          </p:cNvPr>
          <p:cNvSpPr txBox="1"/>
          <p:nvPr/>
        </p:nvSpPr>
        <p:spPr>
          <a:xfrm>
            <a:off x="5772939" y="4317996"/>
            <a:ext cx="24247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Serviços de Saúde</a:t>
            </a:r>
            <a:r>
              <a:rPr lang="pt-BR" sz="800" dirty="0"/>
              <a:t>	</a:t>
            </a:r>
          </a:p>
          <a:p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Quantidade_Farmacias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Quantidade_Hospitais</a:t>
            </a:r>
            <a:r>
              <a:rPr lang="pt-BR" sz="800" dirty="0"/>
              <a:t>_(</a:t>
            </a:r>
            <a:r>
              <a:rPr lang="pt-BR" sz="800" dirty="0" err="1"/>
              <a:t>Particulares_e_Publicos</a:t>
            </a:r>
            <a:r>
              <a:rPr lang="pt-BR" sz="800" dirty="0"/>
              <a:t>)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1941F39D-1DDF-6790-4905-EA90630832FF}"/>
              </a:ext>
            </a:extLst>
          </p:cNvPr>
          <p:cNvSpPr txBox="1"/>
          <p:nvPr/>
        </p:nvSpPr>
        <p:spPr>
          <a:xfrm>
            <a:off x="4358898" y="4350362"/>
            <a:ext cx="12527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Segurança</a:t>
            </a:r>
          </a:p>
          <a:p>
            <a:r>
              <a:rPr lang="pt-BR" sz="800" dirty="0"/>
              <a:t>	</a:t>
            </a:r>
          </a:p>
          <a:p>
            <a:r>
              <a:rPr lang="pt-BR" sz="800" dirty="0"/>
              <a:t>- </a:t>
            </a:r>
            <a:r>
              <a:rPr lang="pt-BR" sz="800" dirty="0" err="1"/>
              <a:t>Percentual_Crimes</a:t>
            </a:r>
            <a:endParaRPr lang="pt-BR" sz="800" dirty="0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E2AA9680-68CF-63EF-872F-AFC95880F77C}"/>
              </a:ext>
            </a:extLst>
          </p:cNvPr>
          <p:cNvSpPr txBox="1"/>
          <p:nvPr/>
        </p:nvSpPr>
        <p:spPr>
          <a:xfrm>
            <a:off x="491254" y="5097468"/>
            <a:ext cx="17670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Ranking Geral</a:t>
            </a:r>
          </a:p>
          <a:p>
            <a:r>
              <a:rPr lang="pt-BR" sz="800" dirty="0"/>
              <a:t>	</a:t>
            </a:r>
          </a:p>
          <a:p>
            <a:r>
              <a:rPr lang="pt-BR" sz="800" dirty="0"/>
              <a:t>- </a:t>
            </a:r>
            <a:r>
              <a:rPr lang="pt-BR" sz="800" dirty="0" err="1"/>
              <a:t>Ranking_Geral</a:t>
            </a:r>
            <a:r>
              <a:rPr lang="pt-BR" sz="800" dirty="0"/>
              <a:t>	</a:t>
            </a:r>
          </a:p>
          <a:p>
            <a:r>
              <a:rPr lang="pt-BR" sz="800" dirty="0"/>
              <a:t>- </a:t>
            </a:r>
            <a:r>
              <a:rPr lang="pt-BR" sz="800" dirty="0" err="1"/>
              <a:t>Ranking_Regional</a:t>
            </a:r>
            <a:endParaRPr lang="pt-BR" sz="800" dirty="0"/>
          </a:p>
          <a:p>
            <a:r>
              <a:rPr lang="pt-BR" sz="800" dirty="0"/>
              <a:t>- Ranking Clima</a:t>
            </a:r>
          </a:p>
        </p:txBody>
      </p:sp>
    </p:spTree>
    <p:extLst>
      <p:ext uri="{BB962C8B-B14F-4D97-AF65-F5344CB8AC3E}">
        <p14:creationId xmlns:p14="http://schemas.microsoft.com/office/powerpoint/2010/main" val="1216059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11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3.i. Base original</a:t>
            </a:r>
          </a:p>
        </p:txBody>
      </p:sp>
      <p:sp>
        <p:nvSpPr>
          <p:cNvPr id="27" name="CaixaDeTexto 18">
            <a:extLst>
              <a:ext uri="{FF2B5EF4-FFF2-40B4-BE49-F238E27FC236}">
                <a16:creationId xmlns:a16="http://schemas.microsoft.com/office/drawing/2014/main" id="{6B77B00B-46BE-4304-8854-F63C7AC6E6E4}"/>
              </a:ext>
            </a:extLst>
          </p:cNvPr>
          <p:cNvSpPr txBox="1"/>
          <p:nvPr/>
        </p:nvSpPr>
        <p:spPr>
          <a:xfrm>
            <a:off x="3134068" y="1165538"/>
            <a:ext cx="7533932" cy="33239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Visão da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Base Fato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Fonte: O Idealista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Filtros de inclusão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base de dados contém os principais imóveis para alugar nos distritos de Portugal, coletados a partir do site Idealista através de web </a:t>
            </a:r>
            <a:r>
              <a:rPr lang="pt-BR" sz="1400" b="0" i="0" dirty="0" err="1">
                <a:solidFill>
                  <a:srgbClr val="374151"/>
                </a:solidFill>
                <a:effectLst/>
                <a:latin typeface="Söhne"/>
              </a:rPr>
              <a:t>scraping</a:t>
            </a: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base inicialmente continha 10729 registros, mas após uma análise criteriosa e filtragem de registros inconsistentes e outliers, a base final ficou com 9867 registros.</a:t>
            </a:r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base de dados inclui informações relevantes para análises de mercado imobiliário, tais como a localização dos imóveis, o tipo de imóvel (apartamento, casa, etc.), o número de quartos, o preço de aluguel, entre outras variáveis.</a:t>
            </a:r>
            <a:endParaRPr lang="pt-BR" sz="1400" dirty="0">
              <a:solidFill>
                <a:srgbClr val="434343"/>
              </a:solidFill>
              <a:latin typeface="Open Sans" panose="020B0604020202020204"/>
              <a:ea typeface="Open Sans" panose="020B0604020202020204"/>
              <a:cs typeface="Open Sans" panose="020B0604020202020204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8258BC-5206-4263-91C1-D3F15F631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49" y="1247010"/>
            <a:ext cx="2234596" cy="223459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1000095" y="3110245"/>
            <a:ext cx="12123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9.867 imóveis</a:t>
            </a:r>
          </a:p>
        </p:txBody>
      </p:sp>
      <p:sp>
        <p:nvSpPr>
          <p:cNvPr id="11" name="Espaço Reservado para Data 5">
            <a:extLst>
              <a:ext uri="{FF2B5EF4-FFF2-40B4-BE49-F238E27FC236}">
                <a16:creationId xmlns:a16="http://schemas.microsoft.com/office/drawing/2014/main" id="{56372614-8F7D-4D45-A6B1-D7BA0944E9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3652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12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3.i. Base original</a:t>
            </a:r>
          </a:p>
        </p:txBody>
      </p:sp>
      <p:sp>
        <p:nvSpPr>
          <p:cNvPr id="27" name="CaixaDeTexto 18">
            <a:extLst>
              <a:ext uri="{FF2B5EF4-FFF2-40B4-BE49-F238E27FC236}">
                <a16:creationId xmlns:a16="http://schemas.microsoft.com/office/drawing/2014/main" id="{6B77B00B-46BE-4304-8854-F63C7AC6E6E4}"/>
              </a:ext>
            </a:extLst>
          </p:cNvPr>
          <p:cNvSpPr txBox="1"/>
          <p:nvPr/>
        </p:nvSpPr>
        <p:spPr>
          <a:xfrm>
            <a:off x="3134068" y="1165538"/>
            <a:ext cx="7533932" cy="28931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Visão da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Base Fato Detalhe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Fonte: O Idealista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Filtros de inclusão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base Detalhe foi criada a partir dos metadados da base fato, que contém informações sobre os principais imóveis para alugar nos distritos de Portugal, coletados através de web </a:t>
            </a:r>
            <a:r>
              <a:rPr lang="pt-BR" sz="1400" b="0" i="0" dirty="0" err="1">
                <a:solidFill>
                  <a:srgbClr val="374151"/>
                </a:solidFill>
                <a:effectLst/>
                <a:latin typeface="Söhne"/>
              </a:rPr>
              <a:t>scraping</a:t>
            </a: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 do site Idealista. Essa base Detalhe contém 7870 registros e foi extraída usando as URLs armazenadas na tabela fato.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base de dados inclui informações detalhadas sobre as características dos imóveis</a:t>
            </a:r>
            <a:r>
              <a:rPr lang="pt-BR" sz="1400" dirty="0">
                <a:solidFill>
                  <a:srgbClr val="374151"/>
                </a:solidFill>
                <a:latin typeface="Söhne"/>
              </a:rPr>
              <a:t>, ao total são 40 variáveis.</a:t>
            </a:r>
            <a:endParaRPr lang="pt-BR" sz="1400" dirty="0">
              <a:solidFill>
                <a:srgbClr val="434343"/>
              </a:solidFill>
              <a:latin typeface="Open Sans" panose="020B0604020202020204"/>
              <a:ea typeface="Open Sans" panose="020B0604020202020204"/>
              <a:cs typeface="Open Sans" panose="020B0604020202020204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8258BC-5206-4263-91C1-D3F15F631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49" y="1247010"/>
            <a:ext cx="2234596" cy="223459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534425" y="3110245"/>
            <a:ext cx="2143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7.870 Informação Imóveis</a:t>
            </a:r>
          </a:p>
        </p:txBody>
      </p:sp>
      <p:sp>
        <p:nvSpPr>
          <p:cNvPr id="11" name="Espaço Reservado para Data 5">
            <a:extLst>
              <a:ext uri="{FF2B5EF4-FFF2-40B4-BE49-F238E27FC236}">
                <a16:creationId xmlns:a16="http://schemas.microsoft.com/office/drawing/2014/main" id="{56372614-8F7D-4D45-A6B1-D7BA0944E9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95769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9905777-440F-4A00-967E-ED5255B275E1}"/>
              </a:ext>
            </a:extLst>
          </p:cNvPr>
          <p:cNvSpPr/>
          <p:nvPr/>
        </p:nvSpPr>
        <p:spPr>
          <a:xfrm>
            <a:off x="-8967" y="1118712"/>
            <a:ext cx="9961332" cy="45849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3.iii.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Todas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as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 Base</a:t>
            </a: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13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8602" y="472725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115;p18">
            <a:extLst>
              <a:ext uri="{FF2B5EF4-FFF2-40B4-BE49-F238E27FC236}">
                <a16:creationId xmlns:a16="http://schemas.microsoft.com/office/drawing/2014/main" id="{2538C97B-0BB6-4456-BA86-57BF8C2A9849}"/>
              </a:ext>
            </a:extLst>
          </p:cNvPr>
          <p:cNvSpPr txBox="1"/>
          <p:nvPr/>
        </p:nvSpPr>
        <p:spPr>
          <a:xfrm>
            <a:off x="361951" y="2827114"/>
            <a:ext cx="1528215" cy="1698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Endereço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Latitude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Longitude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Distrito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Endereço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3D7212-EC7E-4238-8717-3F016530E6D3}"/>
              </a:ext>
            </a:extLst>
          </p:cNvPr>
          <p:cNvSpPr txBox="1"/>
          <p:nvPr/>
        </p:nvSpPr>
        <p:spPr>
          <a:xfrm>
            <a:off x="360000" y="1194072"/>
            <a:ext cx="7940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A base de dados apresenta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48 variáveis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1" name="Espaço Reservado para Data 5">
            <a:extLst>
              <a:ext uri="{FF2B5EF4-FFF2-40B4-BE49-F238E27FC236}">
                <a16:creationId xmlns:a16="http://schemas.microsoft.com/office/drawing/2014/main" id="{51012455-C88E-4BA1-B3B6-1C38C320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26" name="Google Shape;115;p18">
            <a:extLst>
              <a:ext uri="{FF2B5EF4-FFF2-40B4-BE49-F238E27FC236}">
                <a16:creationId xmlns:a16="http://schemas.microsoft.com/office/drawing/2014/main" id="{C075F144-F595-4471-9102-0072A457B25F}"/>
              </a:ext>
            </a:extLst>
          </p:cNvPr>
          <p:cNvSpPr txBox="1"/>
          <p:nvPr/>
        </p:nvSpPr>
        <p:spPr>
          <a:xfrm>
            <a:off x="1830019" y="2432515"/>
            <a:ext cx="2854206" cy="2971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Area_construida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Caracteristicas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Comentarios_adicionados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Detalhes_Imovel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dirty="0">
                <a:solidFill>
                  <a:srgbClr val="374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dirty="0" err="1">
                <a:solidFill>
                  <a:srgbClr val="374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d_do_imovel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Indicador_de_Elevador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Indicador_Imovel_e_recomendado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Indicador_imovel_esta_em_leilao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Nome_do_imovel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Numero_Andar_do_imovel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Numero_de_Banheiros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Numero_de_Quartos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pt-BR" sz="12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u="sng" dirty="0">
              <a:solidFill>
                <a:srgbClr val="434343"/>
              </a:solidFill>
              <a:latin typeface="Open Sans"/>
              <a:ea typeface="Open Sans"/>
              <a:cs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Google Shape;115;p18">
            <a:extLst>
              <a:ext uri="{FF2B5EF4-FFF2-40B4-BE49-F238E27FC236}">
                <a16:creationId xmlns:a16="http://schemas.microsoft.com/office/drawing/2014/main" id="{A2969868-83B7-4116-8000-BFCE02CF61AC}"/>
              </a:ext>
            </a:extLst>
          </p:cNvPr>
          <p:cNvSpPr txBox="1"/>
          <p:nvPr/>
        </p:nvSpPr>
        <p:spPr>
          <a:xfrm>
            <a:off x="7444606" y="2575282"/>
            <a:ext cx="3575393" cy="2442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/>
            <a:r>
              <a:rPr lang="pt-BR" sz="1200" dirty="0">
                <a:solidFill>
                  <a:srgbClr val="374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dirty="0" err="1">
                <a:solidFill>
                  <a:srgbClr val="374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d_do_anuncio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Indicador_Anuncio_possui_planta_baixa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Indicador_Anuncio_possui_tour_3d</a:t>
            </a: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Numero_de_fotos_do_anuncio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Numero_de_videos_do_anuncio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Status_do_anuncio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Tipo_de_origem_de_anuncio_recomendada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Tipo_de_Origem_do_anuncio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33622191-D49C-4D55-957E-234D6440914C}"/>
              </a:ext>
            </a:extLst>
          </p:cNvPr>
          <p:cNvGrpSpPr/>
          <p:nvPr/>
        </p:nvGrpSpPr>
        <p:grpSpPr>
          <a:xfrm>
            <a:off x="726989" y="1726935"/>
            <a:ext cx="720000" cy="720000"/>
            <a:chOff x="691070" y="1696305"/>
            <a:chExt cx="720000" cy="720000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60C14F39-7E76-4307-931D-9895D37A75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1070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BDC7358C-41AE-4845-B688-7020A1B24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39382">
              <a:off x="763070" y="1768305"/>
              <a:ext cx="576000" cy="576000"/>
            </a:xfrm>
            <a:prstGeom prst="rect">
              <a:avLst/>
            </a:prstGeom>
          </p:spPr>
        </p:pic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AD3B850A-AD75-4A9D-9FA3-429FCD1BFE77}"/>
              </a:ext>
            </a:extLst>
          </p:cNvPr>
          <p:cNvGrpSpPr/>
          <p:nvPr/>
        </p:nvGrpSpPr>
        <p:grpSpPr>
          <a:xfrm>
            <a:off x="6624736" y="72047"/>
            <a:ext cx="720000" cy="720000"/>
            <a:chOff x="2800803" y="1696305"/>
            <a:chExt cx="720000" cy="72000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D16D375A-E326-4AE5-8B4C-F83FF7FC14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00803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791913BA-21E4-4E8F-BB2C-366E51B4F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2803" y="1768305"/>
              <a:ext cx="576000" cy="576000"/>
            </a:xfrm>
            <a:prstGeom prst="rect">
              <a:avLst/>
            </a:prstGeom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D724A7F6-14A3-427D-93E8-EA04AFB205A6}"/>
              </a:ext>
            </a:extLst>
          </p:cNvPr>
          <p:cNvGrpSpPr/>
          <p:nvPr/>
        </p:nvGrpSpPr>
        <p:grpSpPr>
          <a:xfrm>
            <a:off x="8688842" y="1712515"/>
            <a:ext cx="720000" cy="720000"/>
            <a:chOff x="7879707" y="1795744"/>
            <a:chExt cx="720000" cy="72000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F48EBE4-87A7-448A-B876-86950672A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79707" y="1795744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917BC7D6-637C-4AD1-AD8D-9C559A4AE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1707" y="1867744"/>
              <a:ext cx="576000" cy="576000"/>
            </a:xfrm>
            <a:prstGeom prst="rect">
              <a:avLst/>
            </a:prstGeom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7A152692-6F81-4D3C-9545-064FD11C13FF}"/>
              </a:ext>
            </a:extLst>
          </p:cNvPr>
          <p:cNvGrpSpPr/>
          <p:nvPr/>
        </p:nvGrpSpPr>
        <p:grpSpPr>
          <a:xfrm>
            <a:off x="3712419" y="1726745"/>
            <a:ext cx="720000" cy="720000"/>
            <a:chOff x="4582582" y="1696305"/>
            <a:chExt cx="720000" cy="720000"/>
          </a:xfrm>
        </p:grpSpPr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BE736E93-F7F2-41B9-9F46-BC5F028147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2582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31B4B337-B8F5-496F-ABF5-5A7B5FD92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4582" y="1768305"/>
              <a:ext cx="576000" cy="576000"/>
            </a:xfrm>
            <a:prstGeom prst="rect">
              <a:avLst/>
            </a:prstGeom>
          </p:spPr>
        </p:pic>
      </p:grp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05A3A192-F423-32AF-C2F5-DD91D20FF193}"/>
              </a:ext>
            </a:extLst>
          </p:cNvPr>
          <p:cNvSpPr txBox="1"/>
          <p:nvPr/>
        </p:nvSpPr>
        <p:spPr>
          <a:xfrm>
            <a:off x="4451907" y="2841277"/>
            <a:ext cx="316256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Possui_Elevador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Possui_Estacionamento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Possui_Jardim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Possui_Piscina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Possui_Terraco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Quantidade_de_Quartos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Tipo_de_Construcao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Tipo_de_Imovel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Tipo_de_Operacao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Valor_Area_util_do_imóvel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Numero_de_recomendações_recebidas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0C5AF0A-B357-3ACA-99CE-37C451CEEDFC}"/>
              </a:ext>
            </a:extLst>
          </p:cNvPr>
          <p:cNvSpPr txBox="1"/>
          <p:nvPr/>
        </p:nvSpPr>
        <p:spPr>
          <a:xfrm>
            <a:off x="1950314" y="2561571"/>
            <a:ext cx="42442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Características </a:t>
            </a:r>
            <a:r>
              <a:rPr lang="da-DK" sz="1200" b="1" u="sng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do</a:t>
            </a:r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 Imovel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71D12A-CE99-E05A-12AF-77D1DE8A8AD2}"/>
              </a:ext>
            </a:extLst>
          </p:cNvPr>
          <p:cNvSpPr txBox="1"/>
          <p:nvPr/>
        </p:nvSpPr>
        <p:spPr>
          <a:xfrm>
            <a:off x="5630608" y="638497"/>
            <a:ext cx="6100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8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Metadados do Anúncio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835650C-1F49-5823-0A88-8406F6566190}"/>
              </a:ext>
            </a:extLst>
          </p:cNvPr>
          <p:cNvSpPr txBox="1"/>
          <p:nvPr/>
        </p:nvSpPr>
        <p:spPr>
          <a:xfrm>
            <a:off x="7507777" y="2537494"/>
            <a:ext cx="3082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Metadados </a:t>
            </a:r>
            <a:r>
              <a:rPr lang="da-DK" sz="1200" b="1" u="sng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do</a:t>
            </a:r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 Anúncio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7D41266-BACE-A4B7-F95B-5DCC6686538C}"/>
              </a:ext>
            </a:extLst>
          </p:cNvPr>
          <p:cNvSpPr txBox="1"/>
          <p:nvPr/>
        </p:nvSpPr>
        <p:spPr>
          <a:xfrm>
            <a:off x="223665" y="2596282"/>
            <a:ext cx="17266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Localizacao Imóvel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3C8BBD03-53EE-4969-B7E7-5A01D641757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724" y="1716244"/>
            <a:ext cx="720001" cy="72000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63498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9905777-440F-4A00-967E-ED5255B275E1}"/>
              </a:ext>
            </a:extLst>
          </p:cNvPr>
          <p:cNvSpPr/>
          <p:nvPr/>
        </p:nvSpPr>
        <p:spPr>
          <a:xfrm>
            <a:off x="-8967" y="1118712"/>
            <a:ext cx="9961332" cy="45849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3.iii.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Todas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as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 Base</a:t>
            </a: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14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8602" y="4727252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3D7212-EC7E-4238-8717-3F016530E6D3}"/>
              </a:ext>
            </a:extLst>
          </p:cNvPr>
          <p:cNvSpPr txBox="1"/>
          <p:nvPr/>
        </p:nvSpPr>
        <p:spPr>
          <a:xfrm>
            <a:off x="360000" y="1194072"/>
            <a:ext cx="7940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A base de dados apresenta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48 variáveis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1" name="Espaço Reservado para Data 5">
            <a:extLst>
              <a:ext uri="{FF2B5EF4-FFF2-40B4-BE49-F238E27FC236}">
                <a16:creationId xmlns:a16="http://schemas.microsoft.com/office/drawing/2014/main" id="{51012455-C88E-4BA1-B3B6-1C38C320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43" name="Google Shape;115;p18">
            <a:extLst>
              <a:ext uri="{FF2B5EF4-FFF2-40B4-BE49-F238E27FC236}">
                <a16:creationId xmlns:a16="http://schemas.microsoft.com/office/drawing/2014/main" id="{2BBCD457-C836-4E4B-BD8B-B18062462F42}"/>
              </a:ext>
            </a:extLst>
          </p:cNvPr>
          <p:cNvSpPr txBox="1"/>
          <p:nvPr/>
        </p:nvSpPr>
        <p:spPr>
          <a:xfrm>
            <a:off x="8524260" y="2454141"/>
            <a:ext cx="3005131" cy="55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Sobe Proprietario</a:t>
            </a: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33622191-D49C-4D55-957E-234D6440914C}"/>
              </a:ext>
            </a:extLst>
          </p:cNvPr>
          <p:cNvGrpSpPr/>
          <p:nvPr/>
        </p:nvGrpSpPr>
        <p:grpSpPr>
          <a:xfrm>
            <a:off x="1221878" y="1723450"/>
            <a:ext cx="720000" cy="720000"/>
            <a:chOff x="691070" y="1696305"/>
            <a:chExt cx="720000" cy="720000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60C14F39-7E76-4307-931D-9895D37A75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1070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BDC7358C-41AE-4845-B688-7020A1B24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39382">
              <a:off x="763070" y="1768305"/>
              <a:ext cx="576000" cy="576000"/>
            </a:xfrm>
            <a:prstGeom prst="rect">
              <a:avLst/>
            </a:prstGeom>
          </p:spPr>
        </p:pic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AD3B850A-AD75-4A9D-9FA3-429FCD1BFE77}"/>
              </a:ext>
            </a:extLst>
          </p:cNvPr>
          <p:cNvGrpSpPr/>
          <p:nvPr/>
        </p:nvGrpSpPr>
        <p:grpSpPr>
          <a:xfrm>
            <a:off x="3955109" y="1770681"/>
            <a:ext cx="720000" cy="720000"/>
            <a:chOff x="2800803" y="1696305"/>
            <a:chExt cx="720000" cy="72000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D16D375A-E326-4AE5-8B4C-F83FF7FC14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00803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791913BA-21E4-4E8F-BB2C-366E51B4F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2803" y="1768305"/>
              <a:ext cx="576000" cy="576000"/>
            </a:xfrm>
            <a:prstGeom prst="rect">
              <a:avLst/>
            </a:prstGeom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D724A7F6-14A3-427D-93E8-EA04AFB205A6}"/>
              </a:ext>
            </a:extLst>
          </p:cNvPr>
          <p:cNvGrpSpPr/>
          <p:nvPr/>
        </p:nvGrpSpPr>
        <p:grpSpPr>
          <a:xfrm>
            <a:off x="9592365" y="1762760"/>
            <a:ext cx="720000" cy="720000"/>
            <a:chOff x="7879707" y="1795744"/>
            <a:chExt cx="720000" cy="72000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F48EBE4-87A7-448A-B876-86950672A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79707" y="1795744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917BC7D6-637C-4AD1-AD8D-9C559A4AE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1707" y="1867744"/>
              <a:ext cx="576000" cy="576000"/>
            </a:xfrm>
            <a:prstGeom prst="rect">
              <a:avLst/>
            </a:prstGeom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7A152692-6F81-4D3C-9545-064FD11C13FF}"/>
              </a:ext>
            </a:extLst>
          </p:cNvPr>
          <p:cNvGrpSpPr/>
          <p:nvPr/>
        </p:nvGrpSpPr>
        <p:grpSpPr>
          <a:xfrm>
            <a:off x="6624736" y="1723450"/>
            <a:ext cx="720000" cy="720000"/>
            <a:chOff x="4582582" y="1696305"/>
            <a:chExt cx="720000" cy="720000"/>
          </a:xfrm>
        </p:grpSpPr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BE736E93-F7F2-41B9-9F46-BC5F028147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2582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31B4B337-B8F5-496F-ABF5-5A7B5FD92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4582" y="1768305"/>
              <a:ext cx="576000" cy="576000"/>
            </a:xfrm>
            <a:prstGeom prst="rect">
              <a:avLst/>
            </a:prstGeom>
          </p:spPr>
        </p:pic>
      </p:grpSp>
      <p:sp>
        <p:nvSpPr>
          <p:cNvPr id="2" name="Google Shape;115;p18">
            <a:extLst>
              <a:ext uri="{FF2B5EF4-FFF2-40B4-BE49-F238E27FC236}">
                <a16:creationId xmlns:a16="http://schemas.microsoft.com/office/drawing/2014/main" id="{FF3249F0-1787-9D4E-E542-780F90FA7D1B}"/>
              </a:ext>
            </a:extLst>
          </p:cNvPr>
          <p:cNvSpPr txBox="1"/>
          <p:nvPr/>
        </p:nvSpPr>
        <p:spPr>
          <a:xfrm>
            <a:off x="124223" y="2684083"/>
            <a:ext cx="2915310" cy="1698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Condições Imóvel</a:t>
            </a:r>
          </a:p>
          <a:p>
            <a:pPr algn="ctr"/>
            <a:endParaRPr sz="1200" b="1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algn="l"/>
            <a:r>
              <a:rPr lang="pt-BR" sz="1200" dirty="0">
                <a:solidFill>
                  <a:srgbClr val="374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Indicador_Imovel_em_boas_condicoes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Indicador_Precisa_de_reforma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115;p18">
            <a:extLst>
              <a:ext uri="{FF2B5EF4-FFF2-40B4-BE49-F238E27FC236}">
                <a16:creationId xmlns:a16="http://schemas.microsoft.com/office/drawing/2014/main" id="{86EC5F8E-1A91-D4D3-DF28-DBA65D399F41}"/>
              </a:ext>
            </a:extLst>
          </p:cNvPr>
          <p:cNvSpPr txBox="1"/>
          <p:nvPr/>
        </p:nvSpPr>
        <p:spPr>
          <a:xfrm>
            <a:off x="3114060" y="2684233"/>
            <a:ext cx="2402099" cy="1698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Precificação</a:t>
            </a:r>
          </a:p>
          <a:p>
            <a:pPr algn="ctr"/>
            <a:endParaRPr sz="1200" b="1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algn="l"/>
            <a:r>
              <a:rPr lang="pt-BR" sz="1200" dirty="0">
                <a:solidFill>
                  <a:srgbClr val="374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Preco_de_locacao_do_imovel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Preco_do_Imovel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Preco_por_metro_quadrado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sz="12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345138FB-F3A6-A3A6-F202-FC8D3655873A}"/>
              </a:ext>
            </a:extLst>
          </p:cNvPr>
          <p:cNvSpPr txBox="1"/>
          <p:nvPr/>
        </p:nvSpPr>
        <p:spPr>
          <a:xfrm>
            <a:off x="8398933" y="2799292"/>
            <a:ext cx="3293534" cy="15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Nome do proprietário ou corretor</a:t>
            </a:r>
          </a:p>
          <a:p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Preferencia de contato com o proprietário</a:t>
            </a:r>
          </a:p>
          <a:p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Tipo de proprietário</a:t>
            </a:r>
          </a:p>
          <a:p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Id do proprietário</a:t>
            </a: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88C436A7-A8E2-3136-663E-4B08F33F0C7C}"/>
              </a:ext>
            </a:extLst>
          </p:cNvPr>
          <p:cNvSpPr txBox="1"/>
          <p:nvPr/>
        </p:nvSpPr>
        <p:spPr>
          <a:xfrm>
            <a:off x="8963054" y="4746988"/>
            <a:ext cx="2406004" cy="285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Comentários adicionados</a:t>
            </a:r>
          </a:p>
        </p:txBody>
      </p:sp>
      <p:sp>
        <p:nvSpPr>
          <p:cNvPr id="28" name="Google Shape;115;p18">
            <a:extLst>
              <a:ext uri="{FF2B5EF4-FFF2-40B4-BE49-F238E27FC236}">
                <a16:creationId xmlns:a16="http://schemas.microsoft.com/office/drawing/2014/main" id="{FB807A1D-529A-AD22-D501-2905FE6002D5}"/>
              </a:ext>
            </a:extLst>
          </p:cNvPr>
          <p:cNvSpPr txBox="1"/>
          <p:nvPr/>
        </p:nvSpPr>
        <p:spPr>
          <a:xfrm>
            <a:off x="9018956" y="4441338"/>
            <a:ext cx="2133251" cy="285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Outras Variáveis</a:t>
            </a:r>
          </a:p>
        </p:txBody>
      </p:sp>
      <p:sp>
        <p:nvSpPr>
          <p:cNvPr id="35" name="Google Shape;115;p18">
            <a:extLst>
              <a:ext uri="{FF2B5EF4-FFF2-40B4-BE49-F238E27FC236}">
                <a16:creationId xmlns:a16="http://schemas.microsoft.com/office/drawing/2014/main" id="{96FA4152-43B4-60EE-3A4B-B3328B1C19FF}"/>
              </a:ext>
            </a:extLst>
          </p:cNvPr>
          <p:cNvSpPr txBox="1"/>
          <p:nvPr/>
        </p:nvSpPr>
        <p:spPr>
          <a:xfrm>
            <a:off x="5686823" y="2700933"/>
            <a:ext cx="2837437" cy="1439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Eficiencia Energética do Imóvel</a:t>
            </a:r>
          </a:p>
          <a:p>
            <a:pPr algn="ctr"/>
            <a:endParaRPr sz="1200" b="1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E_Recomendado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Nivel_de_eficiencia_Energetica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Tipo_de_Certificacao_Energetica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sz="12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322E5FC8-7CE8-4253-AD64-152888696E0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109" y="1762760"/>
            <a:ext cx="733758" cy="73375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41649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30001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3194" y="4673186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F7615716-0E2D-4473-883D-ECF83CC83869}"/>
              </a:ext>
            </a:extLst>
          </p:cNvPr>
          <p:cNvSpPr/>
          <p:nvPr/>
        </p:nvSpPr>
        <p:spPr>
          <a:xfrm>
            <a:off x="1073426" y="1126436"/>
            <a:ext cx="9410847" cy="1258991"/>
          </a:xfrm>
          <a:prstGeom prst="rightArrow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2D7DF2C9-E5E2-42F5-9102-91E9C5F7E652}"/>
              </a:ext>
            </a:extLst>
          </p:cNvPr>
          <p:cNvSpPr/>
          <p:nvPr/>
        </p:nvSpPr>
        <p:spPr>
          <a:xfrm>
            <a:off x="2476871" y="1706318"/>
            <a:ext cx="8083602" cy="1258991"/>
          </a:xfrm>
          <a:prstGeom prst="rightArrow">
            <a:avLst/>
          </a:prstGeom>
          <a:solidFill>
            <a:srgbClr val="6ADB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D0EC856-C53B-4740-AE92-4FEBBE821A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24" y="1446333"/>
            <a:ext cx="603549" cy="603549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ADC7EE4-1863-4C1C-8EA7-5780A0C25266}"/>
              </a:ext>
            </a:extLst>
          </p:cNvPr>
          <p:cNvSpPr/>
          <p:nvPr/>
        </p:nvSpPr>
        <p:spPr>
          <a:xfrm>
            <a:off x="1596015" y="1501885"/>
            <a:ext cx="133562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Base Original</a:t>
            </a:r>
            <a:r>
              <a:rPr kumimoji="0" lang="da-DK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Söhne"/>
                <a:ea typeface="+mn-ea"/>
                <a:cs typeface="+mn-cs"/>
              </a:rPr>
              <a:t>9.868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Imóveis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7B2D6916-06CD-4DB9-94D6-015099C6862E}"/>
              </a:ext>
            </a:extLst>
          </p:cNvPr>
          <p:cNvSpPr/>
          <p:nvPr/>
        </p:nvSpPr>
        <p:spPr>
          <a:xfrm>
            <a:off x="3051750" y="2058590"/>
            <a:ext cx="490216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Filtro 1 – Exclusão de dados sem Detalhe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prstClr val="white"/>
                </a:solidFill>
                <a:latin typeface="Calibri" panose="020F0502020204030204"/>
              </a:rPr>
              <a:t>7.278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AEB7347-1AFA-424B-9BB8-3BEEFCDB02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871" y="1987042"/>
            <a:ext cx="667192" cy="667192"/>
          </a:xfrm>
          <a:prstGeom prst="rect">
            <a:avLst/>
          </a:prstGeom>
        </p:spPr>
      </p:pic>
      <p:sp>
        <p:nvSpPr>
          <p:cNvPr id="27" name="Google Shape;115;p18">
            <a:extLst>
              <a:ext uri="{FF2B5EF4-FFF2-40B4-BE49-F238E27FC236}">
                <a16:creationId xmlns:a16="http://schemas.microsoft.com/office/drawing/2014/main" id="{9BF76CB2-7E2E-42E1-B9E6-9ECAE2616509}"/>
              </a:ext>
            </a:extLst>
          </p:cNvPr>
          <p:cNvSpPr txBox="1"/>
          <p:nvPr/>
        </p:nvSpPr>
        <p:spPr>
          <a:xfrm>
            <a:off x="923883" y="2159138"/>
            <a:ext cx="1592508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Base de partida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Total de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 imóveis extraídos com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9.868</a:t>
            </a:r>
            <a:r>
              <a:rPr lang="pt-BR" sz="1200" dirty="0">
                <a:solidFill>
                  <a:srgbClr val="6ADBD9"/>
                </a:solidFill>
                <a:latin typeface="Open Sans"/>
                <a:sym typeface="Open Sans"/>
              </a:rPr>
              <a:t> registros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e</a:t>
            </a:r>
            <a:r>
              <a:rPr lang="pt-BR" sz="1200" dirty="0">
                <a:solidFill>
                  <a:srgbClr val="6ADBD9"/>
                </a:solidFill>
                <a:latin typeface="Open Sans"/>
                <a:sym typeface="Open Sans"/>
              </a:rPr>
              <a:t> 8 variáveis</a:t>
            </a:r>
            <a:endParaRPr sz="1200" dirty="0">
              <a:solidFill>
                <a:srgbClr val="6ADBD9"/>
              </a:solidFill>
              <a:latin typeface="Open Sans"/>
              <a:sym typeface="Open Sans"/>
            </a:endParaRPr>
          </a:p>
        </p:txBody>
      </p:sp>
      <p:sp>
        <p:nvSpPr>
          <p:cNvPr id="29" name="Google Shape;115;p18">
            <a:extLst>
              <a:ext uri="{FF2B5EF4-FFF2-40B4-BE49-F238E27FC236}">
                <a16:creationId xmlns:a16="http://schemas.microsoft.com/office/drawing/2014/main" id="{55710F79-C8B3-4897-ADCF-4E701F89C903}"/>
              </a:ext>
            </a:extLst>
          </p:cNvPr>
          <p:cNvSpPr txBox="1"/>
          <p:nvPr/>
        </p:nvSpPr>
        <p:spPr>
          <a:xfrm>
            <a:off x="2646886" y="2666151"/>
            <a:ext cx="1591200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Processamento da Base Fato Detalhe Com filtrando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7.872 registros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25" name="Espaço Reservado para Data 5">
            <a:extLst>
              <a:ext uri="{FF2B5EF4-FFF2-40B4-BE49-F238E27FC236}">
                <a16:creationId xmlns:a16="http://schemas.microsoft.com/office/drawing/2014/main" id="{2352842C-4178-4B4A-AC34-A3D7F7EE24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36" name="Title Placeholder 1">
            <a:extLst>
              <a:ext uri="{FF2B5EF4-FFF2-40B4-BE49-F238E27FC236}">
                <a16:creationId xmlns:a16="http://schemas.microsoft.com/office/drawing/2014/main" id="{942D69B1-6655-49E6-A0FF-B4E04FC89323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Filtros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A37FB805-3E56-407E-8391-6EEDE371C31A}"/>
              </a:ext>
            </a:extLst>
          </p:cNvPr>
          <p:cNvSpPr/>
          <p:nvPr/>
        </p:nvSpPr>
        <p:spPr>
          <a:xfrm>
            <a:off x="4639535" y="2654234"/>
            <a:ext cx="190109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Filtrando instrução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34.050 entrevistados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7AB82278-3F03-4AFC-99C5-A2859D9775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237" y="2584039"/>
            <a:ext cx="667192" cy="667192"/>
          </a:xfrm>
          <a:prstGeom prst="rect">
            <a:avLst/>
          </a:prstGeom>
        </p:spPr>
      </p:pic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E79D9137-65DE-4DD1-BA69-D6FA8B0C6A29}"/>
              </a:ext>
            </a:extLst>
          </p:cNvPr>
          <p:cNvSpPr/>
          <p:nvPr/>
        </p:nvSpPr>
        <p:spPr>
          <a:xfrm>
            <a:off x="4969565" y="2235431"/>
            <a:ext cx="5590908" cy="125899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D0CF7C0-B37C-4CB6-BF98-2F415ECB6F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788" y="2494931"/>
            <a:ext cx="699323" cy="69932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700B7E6-9777-47C7-A160-CB202A7CF828}"/>
              </a:ext>
            </a:extLst>
          </p:cNvPr>
          <p:cNvSpPr/>
          <p:nvPr/>
        </p:nvSpPr>
        <p:spPr>
          <a:xfrm>
            <a:off x="5491208" y="2585517"/>
            <a:ext cx="2018694" cy="49244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400" b="1" dirty="0">
                <a:solidFill>
                  <a:schemeClr val="bg1"/>
                </a:solidFill>
                <a:latin typeface="Open Sans" panose="020B0604020202020204" charset="0"/>
              </a:rPr>
              <a:t>Tratamento da Base</a:t>
            </a:r>
          </a:p>
          <a:p>
            <a:r>
              <a:rPr lang="pt-BR" sz="1200" dirty="0">
                <a:solidFill>
                  <a:schemeClr val="bg1"/>
                </a:solidFill>
              </a:rPr>
              <a:t>7.278 Registros e 48 </a:t>
            </a:r>
            <a:r>
              <a:rPr lang="pt-BR" sz="1200" dirty="0" err="1">
                <a:solidFill>
                  <a:schemeClr val="bg1"/>
                </a:solidFill>
              </a:rPr>
              <a:t>Features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6" name="Google Shape;115;p18">
            <a:extLst>
              <a:ext uri="{FF2B5EF4-FFF2-40B4-BE49-F238E27FC236}">
                <a16:creationId xmlns:a16="http://schemas.microsoft.com/office/drawing/2014/main" id="{6438ABDF-2422-D451-06AC-B3E55E8D547B}"/>
              </a:ext>
            </a:extLst>
          </p:cNvPr>
          <p:cNvSpPr txBox="1"/>
          <p:nvPr/>
        </p:nvSpPr>
        <p:spPr>
          <a:xfrm>
            <a:off x="4909355" y="3214098"/>
            <a:ext cx="1591200" cy="926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Tratamento das variáveis da base detalhe criando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 48 variáveis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16CCE95A-774C-4A36-B18A-E9D8B3E30EF7}"/>
              </a:ext>
            </a:extLst>
          </p:cNvPr>
          <p:cNvSpPr/>
          <p:nvPr/>
        </p:nvSpPr>
        <p:spPr>
          <a:xfrm>
            <a:off x="6672481" y="2789914"/>
            <a:ext cx="3885118" cy="125899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DE40FF9-315D-41F3-A825-84A10CA75E1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570" y="3152492"/>
            <a:ext cx="702774" cy="566547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B5A3BABB-9133-4EDB-B005-22DBEBC2A342}"/>
              </a:ext>
            </a:extLst>
          </p:cNvPr>
          <p:cNvSpPr/>
          <p:nvPr/>
        </p:nvSpPr>
        <p:spPr>
          <a:xfrm>
            <a:off x="7353189" y="3162130"/>
            <a:ext cx="1128963" cy="49244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400" b="1" dirty="0">
                <a:solidFill>
                  <a:schemeClr val="bg1"/>
                </a:solidFill>
                <a:latin typeface="Open Sans" panose="020B0604020202020204" charset="0"/>
              </a:rPr>
              <a:t>Base Final</a:t>
            </a:r>
          </a:p>
          <a:p>
            <a:r>
              <a:rPr lang="pt-BR" sz="1200" dirty="0">
                <a:solidFill>
                  <a:schemeClr val="bg1"/>
                </a:solidFill>
              </a:rPr>
              <a:t>6753 Registros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14" name="Google Shape;115;p18">
            <a:extLst>
              <a:ext uri="{FF2B5EF4-FFF2-40B4-BE49-F238E27FC236}">
                <a16:creationId xmlns:a16="http://schemas.microsoft.com/office/drawing/2014/main" id="{D755FAE2-7292-285A-4ED6-654B64DD120A}"/>
              </a:ext>
            </a:extLst>
          </p:cNvPr>
          <p:cNvSpPr txBox="1"/>
          <p:nvPr/>
        </p:nvSpPr>
        <p:spPr>
          <a:xfrm>
            <a:off x="6668709" y="3720661"/>
            <a:ext cx="1591200" cy="926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Tratamento do outliers removendo 7% da base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170522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23042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Google Shape;115;p18">
            <a:extLst>
              <a:ext uri="{FF2B5EF4-FFF2-40B4-BE49-F238E27FC236}">
                <a16:creationId xmlns:a16="http://schemas.microsoft.com/office/drawing/2014/main" id="{AD5E3D5B-4DB5-4E11-AB70-628F9A625BBA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Objetivos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Conceitos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Critérios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Histórico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de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Variáveis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Análise de outliers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Analise de </a:t>
            </a: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missings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Análise de frequências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Gráficos</a:t>
            </a: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993373" y="2987963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Árvore de Decisão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15;p18">
            <a:extLst>
              <a:ext uri="{FF2B5EF4-FFF2-40B4-BE49-F238E27FC236}">
                <a16:creationId xmlns:a16="http://schemas.microsoft.com/office/drawing/2014/main" id="{1AB15A37-AE08-4C9E-BCC7-7D574DF19B47}"/>
              </a:ext>
            </a:extLst>
          </p:cNvPr>
          <p:cNvSpPr txBox="1"/>
          <p:nvPr/>
        </p:nvSpPr>
        <p:spPr>
          <a:xfrm>
            <a:off x="8830930" y="2987964"/>
            <a:ext cx="1763760" cy="211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da técnica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Validação dos resultados com negócios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Escolha da técnica que melhor se adeque ao uso e estratégias da área de negócios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C7653D6A-8ACA-417F-AFF4-E33C10C3F7D1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Random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Forest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Boosting</a:t>
            </a:r>
            <a:endParaRPr lang="pt-BR" sz="1200" dirty="0">
              <a:solidFill>
                <a:srgbClr val="DDDDD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SVM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Deep</a:t>
            </a: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76064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>
            <a:extLst>
              <a:ext uri="{FF2B5EF4-FFF2-40B4-BE49-F238E27FC236}">
                <a16:creationId xmlns:a16="http://schemas.microsoft.com/office/drawing/2014/main" id="{CF4E4D17-9CB2-4824-99F6-5164D5832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7" r="5597"/>
          <a:stretch/>
        </p:blipFill>
        <p:spPr bwMode="auto">
          <a:xfrm>
            <a:off x="-20461" y="-1"/>
            <a:ext cx="380467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4483471" y="274949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AF75BDE-2DA8-42CE-8B19-0AC78647E4C2}"/>
              </a:ext>
            </a:extLst>
          </p:cNvPr>
          <p:cNvSpPr/>
          <p:nvPr/>
        </p:nvSpPr>
        <p:spPr>
          <a:xfrm>
            <a:off x="4301067" y="840980"/>
            <a:ext cx="7586133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Outliers</a:t>
            </a:r>
          </a:p>
          <a:p>
            <a:endPara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Em nossa análise de dados, identificamos 268 registros da variável “Preço imóvel” e 264 registros das variáveis: </a:t>
            </a:r>
            <a:r>
              <a:rPr lang="pt-BR" sz="1400" b="0" i="0" dirty="0" err="1">
                <a:solidFill>
                  <a:srgbClr val="374151"/>
                </a:solidFill>
                <a:effectLst/>
                <a:latin typeface="Söhne"/>
              </a:rPr>
              <a:t>Valor_Area_util_do_imovel</a:t>
            </a: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pt-BR" sz="1400" b="0" i="0" dirty="0" err="1">
                <a:solidFill>
                  <a:srgbClr val="374151"/>
                </a:solidFill>
                <a:effectLst/>
                <a:latin typeface="Söhne"/>
              </a:rPr>
              <a:t>Quantidade_de_Quartos</a:t>
            </a: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pt-BR" sz="1400" b="0" i="0" dirty="0" err="1">
                <a:solidFill>
                  <a:srgbClr val="374151"/>
                </a:solidFill>
                <a:effectLst/>
                <a:latin typeface="Söhne"/>
              </a:rPr>
              <a:t>Numero_de_Banheiros</a:t>
            </a: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pt-BR" sz="1400" b="0" i="0" dirty="0" err="1">
                <a:solidFill>
                  <a:srgbClr val="374151"/>
                </a:solidFill>
                <a:effectLst/>
                <a:latin typeface="Söhne"/>
              </a:rPr>
              <a:t>Area_construida</a:t>
            </a: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pt-BR" sz="1400" b="0" i="0" dirty="0" err="1">
                <a:solidFill>
                  <a:srgbClr val="374151"/>
                </a:solidFill>
                <a:effectLst/>
                <a:latin typeface="Söhne"/>
              </a:rPr>
              <a:t>Numero_de_Quartos</a:t>
            </a: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 totalizando 532 registros(7% da base) que foram classificados como outliers. </a:t>
            </a:r>
          </a:p>
          <a:p>
            <a:endParaRPr lang="pt-BR" sz="1400" dirty="0">
              <a:solidFill>
                <a:srgbClr val="374151"/>
              </a:solidFill>
              <a:latin typeface="Söhne"/>
            </a:endParaRPr>
          </a:p>
          <a:p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Isso significa que esses registros estão fora da gama típica de valores esperados para nosso conjunto de dados. Identificamos esses outliers usando o Método do Intervalo Interquartil (IQR), que considera valores abaixo do primeiro quartil - 1.5 * IQR ou acima do terceiro quartil + 1.5 * IQR como outliers.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5126F7-6FC8-5547-2A32-A274B2AA6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74" y="4851400"/>
            <a:ext cx="1721656" cy="190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EA6CD35-AC53-3DA3-6412-6614630BA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674" y="3034340"/>
            <a:ext cx="1662197" cy="18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936B5C7-7788-1914-CF36-A2AE6028A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519" y="3014819"/>
            <a:ext cx="1592948" cy="182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3825340-C96F-41CE-0AC1-B55B21B1C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115" y="3034340"/>
            <a:ext cx="1709152" cy="181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1108E8F-2B14-7E83-DAB2-C199D0045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817" y="4851400"/>
            <a:ext cx="1592948" cy="182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842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>
            <a:extLst>
              <a:ext uri="{FF2B5EF4-FFF2-40B4-BE49-F238E27FC236}">
                <a16:creationId xmlns:a16="http://schemas.microsoft.com/office/drawing/2014/main" id="{CF4E4D17-9CB2-4824-99F6-5164D5832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7" r="5597"/>
          <a:stretch/>
        </p:blipFill>
        <p:spPr bwMode="auto">
          <a:xfrm>
            <a:off x="-20461" y="-1"/>
            <a:ext cx="380467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4483471" y="274949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AF75BDE-2DA8-42CE-8B19-0AC78647E4C2}"/>
              </a:ext>
            </a:extLst>
          </p:cNvPr>
          <p:cNvSpPr/>
          <p:nvPr/>
        </p:nvSpPr>
        <p:spPr>
          <a:xfrm>
            <a:off x="4758266" y="873154"/>
            <a:ext cx="70036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de </a:t>
            </a:r>
            <a:r>
              <a:rPr lang="pt-BR" sz="1200" b="1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missing</a:t>
            </a:r>
            <a:endParaRPr lang="pt-BR" sz="12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Durante nossa análise, enfrentamos o desafio de lidar com dados ausentes. Estabelecemos 20% como nosso limiar para determinar se uma variável deveria ser excluída ou ter seus valores ausentes imputados. </a:t>
            </a:r>
            <a:r>
              <a:rPr lang="pt-BR" sz="1400" b="1" i="0" dirty="0">
                <a:solidFill>
                  <a:srgbClr val="374151"/>
                </a:solidFill>
                <a:effectLst/>
                <a:latin typeface="Söhne"/>
              </a:rPr>
              <a:t>Excluímos </a:t>
            </a:r>
            <a:r>
              <a:rPr lang="pt-BR" sz="1400" b="1" dirty="0">
                <a:solidFill>
                  <a:srgbClr val="374151"/>
                </a:solidFill>
                <a:latin typeface="Söhne"/>
              </a:rPr>
              <a:t>6</a:t>
            </a:r>
            <a:r>
              <a:rPr lang="pt-BR" sz="1400" b="1" i="0" dirty="0">
                <a:solidFill>
                  <a:srgbClr val="374151"/>
                </a:solidFill>
                <a:effectLst/>
                <a:latin typeface="Söhne"/>
              </a:rPr>
              <a:t> variáveis que tinham mais de 20% de dados ausentes</a:t>
            </a: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033478-C4EC-0332-685C-FDDFD39F7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533" y="2736738"/>
            <a:ext cx="6347355" cy="396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056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9905777-440F-4A00-967E-ED5255B275E1}"/>
              </a:ext>
            </a:extLst>
          </p:cNvPr>
          <p:cNvSpPr/>
          <p:nvPr/>
        </p:nvSpPr>
        <p:spPr>
          <a:xfrm>
            <a:off x="-8967" y="1118712"/>
            <a:ext cx="9961332" cy="48012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19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8602" y="4727252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3D7212-EC7E-4238-8717-3F016530E6D3}"/>
              </a:ext>
            </a:extLst>
          </p:cNvPr>
          <p:cNvSpPr txBox="1"/>
          <p:nvPr/>
        </p:nvSpPr>
        <p:spPr>
          <a:xfrm>
            <a:off x="359999" y="1194072"/>
            <a:ext cx="9049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13 variáveis explicativas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foram removidas por outros motivos</a:t>
            </a:r>
          </a:p>
        </p:txBody>
      </p:sp>
      <p:sp>
        <p:nvSpPr>
          <p:cNvPr id="21" name="Espaço Reservado para Data 5">
            <a:extLst>
              <a:ext uri="{FF2B5EF4-FFF2-40B4-BE49-F238E27FC236}">
                <a16:creationId xmlns:a16="http://schemas.microsoft.com/office/drawing/2014/main" id="{51012455-C88E-4BA1-B3B6-1C38C320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06E4C553-9183-44D3-92CA-FA79F930844E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Outras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motivos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remoção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Google Shape;115;p18">
            <a:extLst>
              <a:ext uri="{FF2B5EF4-FFF2-40B4-BE49-F238E27FC236}">
                <a16:creationId xmlns:a16="http://schemas.microsoft.com/office/drawing/2014/main" id="{90F2E1AA-F363-46CC-ACD6-6C7845C841D0}"/>
              </a:ext>
            </a:extLst>
          </p:cNvPr>
          <p:cNvSpPr txBox="1"/>
          <p:nvPr/>
        </p:nvSpPr>
        <p:spPr>
          <a:xfrm>
            <a:off x="381740" y="1858814"/>
            <a:ext cx="10766070" cy="400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da-DK" sz="1400" b="1" u="sng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Motivos: 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u="sng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u="sng" dirty="0">
                <a:solidFill>
                  <a:srgbClr val="434343"/>
                </a:solidFill>
                <a:latin typeface="Open Sans" panose="020B0604020202020204"/>
              </a:rPr>
              <a:t>Variável “</a:t>
            </a:r>
            <a:r>
              <a:rPr lang="pt-BR" sz="1400" u="sng" dirty="0" err="1">
                <a:solidFill>
                  <a:srgbClr val="434343"/>
                </a:solidFill>
                <a:latin typeface="Open Sans" panose="020B0604020202020204"/>
              </a:rPr>
              <a:t>Tipo_de_Imovel</a:t>
            </a:r>
            <a:r>
              <a:rPr lang="pt-BR" sz="1400" u="sng" dirty="0">
                <a:solidFill>
                  <a:srgbClr val="434343"/>
                </a:solidFill>
                <a:latin typeface="Open Sans" panose="020B0604020202020204"/>
              </a:rPr>
              <a:t>” removida porque é uma forma categoria da variável Numero De Quartos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u="sng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Variável “</a:t>
            </a:r>
            <a:r>
              <a:rPr lang="pt-BR" sz="1400" u="sng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Url_da_Pagina_do_imóvel</a:t>
            </a:r>
            <a:r>
              <a:rPr lang="pt-BR" sz="1400" u="sng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”, “</a:t>
            </a:r>
            <a:r>
              <a:rPr lang="pt-BR" sz="1400" u="sng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Url_do_Imovel</a:t>
            </a:r>
            <a:r>
              <a:rPr lang="pt-BR" sz="1400" u="sng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”, “</a:t>
            </a:r>
            <a:r>
              <a:rPr lang="pt-BR" sz="1400" u="sng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Id_do_proprietário</a:t>
            </a:r>
            <a:r>
              <a:rPr lang="pt-BR" sz="1400" u="sng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” por serem metadados não relevantes para análise.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u="sng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Variável “</a:t>
            </a:r>
            <a:r>
              <a:rPr lang="pt-BR" sz="1400" u="sng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Quantidade_de_Quartos</a:t>
            </a:r>
            <a:r>
              <a:rPr lang="pt-BR" sz="1400" u="sng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” e “</a:t>
            </a:r>
            <a:r>
              <a:rPr lang="pt-BR" sz="1400" u="sng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Area_Construida</a:t>
            </a:r>
            <a:r>
              <a:rPr lang="pt-BR" sz="1400" u="sng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” por ter alta correção.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u="sng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Variáveis: “</a:t>
            </a:r>
            <a:r>
              <a:rPr lang="pt-BR" sz="1400" u="sng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Indicador_Precisa_de_reforma</a:t>
            </a:r>
            <a:r>
              <a:rPr lang="pt-BR" sz="1400" u="sng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”, “</a:t>
            </a:r>
            <a:r>
              <a:rPr lang="pt-BR" sz="1400" u="sng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E_Recomendado</a:t>
            </a:r>
            <a:r>
              <a:rPr lang="pt-BR" sz="1400" u="sng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”, “</a:t>
            </a:r>
            <a:r>
              <a:rPr lang="pt-BR" sz="1400" u="sng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Indicador_imovel_esta_em_leilão</a:t>
            </a:r>
            <a:r>
              <a:rPr lang="pt-BR" sz="1400" u="sng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”, “</a:t>
            </a:r>
            <a:r>
              <a:rPr lang="pt-BR" sz="1400" u="sng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Indicador_Imovel_e_recomendado</a:t>
            </a:r>
            <a:r>
              <a:rPr lang="pt-BR" sz="1400" u="sng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”, “</a:t>
            </a:r>
            <a:r>
              <a:rPr lang="pt-BR" sz="1400" u="sng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Indicador_Imovel_em_boas_condições</a:t>
            </a:r>
            <a:r>
              <a:rPr lang="pt-BR" sz="1400" u="sng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”, “</a:t>
            </a:r>
            <a:r>
              <a:rPr lang="pt-BR" sz="1400" u="sng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Indicador_Construcao_recente</a:t>
            </a:r>
            <a:r>
              <a:rPr lang="pt-BR" sz="1400" u="sng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”, e “Indicador_Anuncio_possui_tour_3d” por terem a grande maior parte dos registos com o mesmo valor.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u="sng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Variáveis “</a:t>
            </a:r>
            <a:r>
              <a:rPr lang="pt-BR" sz="1400" u="sng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Tipo_de_Preferencia_de_contato_com_o_proprietário</a:t>
            </a:r>
            <a:r>
              <a:rPr lang="pt-BR" sz="1400" u="sng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” e “</a:t>
            </a:r>
            <a:r>
              <a:rPr lang="pt-BR" sz="1400" u="sng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Tipo_de_Origem_do_anuncio</a:t>
            </a:r>
            <a:r>
              <a:rPr lang="pt-BR" sz="1400" u="sng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” por serem insignificantes para explicar o preço do arrendamento.</a:t>
            </a:r>
          </a:p>
        </p:txBody>
      </p:sp>
    </p:spTree>
    <p:extLst>
      <p:ext uri="{BB962C8B-B14F-4D97-AF65-F5344CB8AC3E}">
        <p14:creationId xmlns:p14="http://schemas.microsoft.com/office/powerpoint/2010/main" val="2028042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Agrupar 18">
            <a:extLst>
              <a:ext uri="{FF2B5EF4-FFF2-40B4-BE49-F238E27FC236}">
                <a16:creationId xmlns:a16="http://schemas.microsoft.com/office/drawing/2014/main" id="{1E52F81F-9F55-4259-9DEC-E6D2D3869AFA}"/>
              </a:ext>
            </a:extLst>
          </p:cNvPr>
          <p:cNvGrpSpPr/>
          <p:nvPr/>
        </p:nvGrpSpPr>
        <p:grpSpPr>
          <a:xfrm>
            <a:off x="1" y="0"/>
            <a:ext cx="3445564" cy="6858000"/>
            <a:chOff x="8497038" y="155404"/>
            <a:chExt cx="2827606" cy="2308431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1DB0423B-BFE5-4688-99FE-3B88479CBC4F}"/>
                </a:ext>
              </a:extLst>
            </p:cNvPr>
            <p:cNvSpPr/>
            <p:nvPr/>
          </p:nvSpPr>
          <p:spPr>
            <a:xfrm>
              <a:off x="8497038" y="155404"/>
              <a:ext cx="2827606" cy="2308431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Open Sans" panose="020B0604020202020204"/>
              </a:endParaRPr>
            </a:p>
          </p:txBody>
        </p:sp>
        <p:pic>
          <p:nvPicPr>
            <p:cNvPr id="21" name="Google Shape;62;p13">
              <a:extLst>
                <a:ext uri="{FF2B5EF4-FFF2-40B4-BE49-F238E27FC236}">
                  <a16:creationId xmlns:a16="http://schemas.microsoft.com/office/drawing/2014/main" id="{C10E9FA6-1979-4D41-A34F-80E912CFA0EB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9387797" y="1853141"/>
              <a:ext cx="1936847" cy="6106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EC529A09-4B2A-4D45-872A-5138856595CA}"/>
              </a:ext>
            </a:extLst>
          </p:cNvPr>
          <p:cNvSpPr/>
          <p:nvPr/>
        </p:nvSpPr>
        <p:spPr>
          <a:xfrm>
            <a:off x="4378385" y="2252838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Nome do Aluno:</a:t>
            </a: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John Da Silva Costa</a:t>
            </a: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Coordenadores: </a:t>
            </a: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Prof.ª Dr.ª Alessandra de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Álvila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Montini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Prof. Dr. 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Adolpho Walter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</a:rPr>
              <a:t>Pimazoni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</a:rPr>
              <a:t>Canton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A953594-6680-4823-92E3-9184F1B5A4D3}"/>
              </a:ext>
            </a:extLst>
          </p:cNvPr>
          <p:cNvSpPr txBox="1">
            <a:spLocks/>
          </p:cNvSpPr>
          <p:nvPr/>
        </p:nvSpPr>
        <p:spPr>
          <a:xfrm>
            <a:off x="3912896" y="378286"/>
            <a:ext cx="797745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MBA Analytics e Inteligência Artificial – ADMAI7</a:t>
            </a:r>
          </a:p>
          <a:p>
            <a:r>
              <a:rPr lang="pt-BR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</a:t>
            </a:r>
            <a:endParaRPr lang="pt-BR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  <p:pic>
        <p:nvPicPr>
          <p:cNvPr id="8200" name="Picture 8" descr="person holding pencil near laptop computer">
            <a:extLst>
              <a:ext uri="{FF2B5EF4-FFF2-40B4-BE49-F238E27FC236}">
                <a16:creationId xmlns:a16="http://schemas.microsoft.com/office/drawing/2014/main" id="{897426C3-0483-4147-A56A-C1A385BFF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9613"/>
            <a:ext cx="3445565" cy="230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987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4FC6B1B-5797-4075-9743-B408E428F048}"/>
              </a:ext>
            </a:extLst>
          </p:cNvPr>
          <p:cNvSpPr/>
          <p:nvPr/>
        </p:nvSpPr>
        <p:spPr>
          <a:xfrm>
            <a:off x="950350" y="1098129"/>
            <a:ext cx="102912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O distrito de Lisboa parece se destacar mais em termos de imóveis para aluguel, como Lisboa aparece com 46% dos imóveis, seguido por Porto com 24%. O que pode explicar a diferença poderia ser maior densidade urbana e talvez o foco do site idealista ser mais direcionado para região metropolitana de Lisboa.</a:t>
            </a:r>
          </a:p>
          <a:p>
            <a:endParaRPr lang="pt-BR" sz="1200" dirty="0">
              <a:solidFill>
                <a:srgbClr val="434343"/>
              </a:solidFill>
              <a:latin typeface="Open Sans" panose="020B0604020202020204" charset="0"/>
            </a:endParaRP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Categóricas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8ABD271-1F4F-2BCD-50F5-E351A130B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6" y="2021459"/>
            <a:ext cx="9420225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533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4FC6B1B-5797-4075-9743-B408E428F048}"/>
              </a:ext>
            </a:extLst>
          </p:cNvPr>
          <p:cNvSpPr/>
          <p:nvPr/>
        </p:nvSpPr>
        <p:spPr>
          <a:xfrm>
            <a:off x="1173675" y="918799"/>
            <a:ext cx="984464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análise do gráfico de barras revela a distribuição de três categorias: "Não possui elevador" (28%),</a:t>
            </a:r>
            <a:r>
              <a:rPr lang="pt-BR" sz="1400" dirty="0">
                <a:solidFill>
                  <a:srgbClr val="374151"/>
                </a:solidFill>
                <a:latin typeface="Söhne"/>
              </a:rPr>
              <a:t> </a:t>
            </a: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"Possui elevador" (44%)  e "Não informado" (28%)</a:t>
            </a:r>
            <a:endParaRPr lang="pt-BR" sz="1400" dirty="0">
              <a:solidFill>
                <a:srgbClr val="374151"/>
              </a:solidFill>
              <a:latin typeface="Söhne"/>
            </a:endParaRPr>
          </a:p>
          <a:p>
            <a:pPr algn="l"/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Os imóveis com elevador são maioria, enquanto aqueles sem, representam uma parcela significativa. </a:t>
            </a:r>
            <a:endParaRPr lang="pt-BR" sz="1400" dirty="0">
              <a:solidFill>
                <a:srgbClr val="374151"/>
              </a:solidFill>
              <a:latin typeface="Söhne"/>
            </a:endParaRPr>
          </a:p>
          <a:p>
            <a:pPr algn="l"/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categoria "Não informado" indica falta de dados. Essa análise auxilia na compreensão da presença de elevadores e na identificação de tendências.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Categóricas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0B21A76-5545-EC6D-9294-BE950924E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155" y="2190750"/>
            <a:ext cx="9420225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673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4FC6B1B-5797-4075-9743-B408E428F048}"/>
              </a:ext>
            </a:extLst>
          </p:cNvPr>
          <p:cNvSpPr/>
          <p:nvPr/>
        </p:nvSpPr>
        <p:spPr>
          <a:xfrm>
            <a:off x="950350" y="1303515"/>
            <a:ext cx="1044469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200" b="0" i="0" dirty="0">
                <a:solidFill>
                  <a:srgbClr val="374151"/>
                </a:solidFill>
                <a:effectLst/>
                <a:latin typeface="Söhne"/>
              </a:rPr>
              <a:t>A análise da certificação energética dos imóveis revela insights interessantes sobre a eficiência energética. </a:t>
            </a:r>
          </a:p>
          <a:p>
            <a:pPr algn="just"/>
            <a:r>
              <a:rPr lang="pt-BR" sz="1200" b="0" i="0" dirty="0">
                <a:solidFill>
                  <a:srgbClr val="374151"/>
                </a:solidFill>
                <a:effectLst/>
                <a:latin typeface="Söhne"/>
              </a:rPr>
              <a:t>Os dados mostram que 26% dos imóveis possuem o selo "C", indicando um desempenho moderado em termos de eficiência. </a:t>
            </a:r>
          </a:p>
          <a:p>
            <a:pPr algn="just"/>
            <a:r>
              <a:rPr lang="pt-BR" sz="1200" dirty="0">
                <a:solidFill>
                  <a:srgbClr val="374151"/>
                </a:solidFill>
                <a:latin typeface="Söhne"/>
              </a:rPr>
              <a:t>26</a:t>
            </a:r>
            <a:r>
              <a:rPr lang="pt-BR" sz="1200" b="0" i="0" dirty="0">
                <a:solidFill>
                  <a:srgbClr val="374151"/>
                </a:solidFill>
                <a:effectLst/>
                <a:latin typeface="Söhne"/>
              </a:rPr>
              <a:t>% dos imóveis têm o selo Igual ou abaixo de "D", sugerindo um desempenho abaixo da média. </a:t>
            </a:r>
          </a:p>
          <a:p>
            <a:pPr algn="just"/>
            <a:endParaRPr lang="pt-BR" sz="1200" dirty="0">
              <a:solidFill>
                <a:srgbClr val="374151"/>
              </a:solidFill>
              <a:latin typeface="Söhne"/>
            </a:endParaRPr>
          </a:p>
          <a:p>
            <a:pPr algn="just"/>
            <a:r>
              <a:rPr lang="pt-BR" sz="1200" b="0" i="0" dirty="0">
                <a:solidFill>
                  <a:srgbClr val="374151"/>
                </a:solidFill>
                <a:effectLst/>
                <a:latin typeface="Söhne"/>
              </a:rPr>
              <a:t>É notável que apenas </a:t>
            </a:r>
            <a:r>
              <a:rPr lang="pt-BR" sz="1200" dirty="0">
                <a:solidFill>
                  <a:srgbClr val="374151"/>
                </a:solidFill>
                <a:latin typeface="Söhne"/>
              </a:rPr>
              <a:t>21</a:t>
            </a:r>
            <a:r>
              <a:rPr lang="pt-BR" sz="1200" b="0" i="0" dirty="0">
                <a:solidFill>
                  <a:srgbClr val="374151"/>
                </a:solidFill>
                <a:effectLst/>
                <a:latin typeface="Söhne"/>
              </a:rPr>
              <a:t>% dos imóveis possuem o selo "A“ ou “B”, representando um desempenho excepcionalmente bom em eficiência energética.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Categóricas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25C93F7-44EF-81E5-5E1C-93A58486A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943" y="2556989"/>
            <a:ext cx="8266113" cy="409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670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7CF7408A-0A5F-DB31-6FBC-2863630F4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723" y="2313084"/>
            <a:ext cx="8415144" cy="400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E4FC6B1B-5797-4075-9743-B408E428F048}"/>
              </a:ext>
            </a:extLst>
          </p:cNvPr>
          <p:cNvSpPr/>
          <p:nvPr/>
        </p:nvSpPr>
        <p:spPr>
          <a:xfrm>
            <a:off x="865684" y="1218849"/>
            <a:ext cx="96753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solidFill>
                  <a:srgbClr val="374151"/>
                </a:solidFill>
                <a:latin typeface="Söhne"/>
              </a:rPr>
              <a:t>9</a:t>
            </a:r>
            <a:r>
              <a:rPr lang="pt-BR" sz="1400" dirty="0">
                <a:solidFill>
                  <a:srgbClr val="374151"/>
                </a:solidFill>
                <a:latin typeface="Söhne"/>
              </a:rPr>
              <a:t>9% dos registros são apartamento, como a incidência de sobrado e casas é muito pequena. Decidi por remover esses 35 registros, mantendo apenas apartamentos na análise</a:t>
            </a:r>
            <a:endParaRPr lang="pt-BR" sz="14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Categóricas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C847877-B6A9-0432-238E-32821FA62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043" y="2493327"/>
            <a:ext cx="2324424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69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4FC6B1B-5797-4075-9743-B408E428F048}"/>
              </a:ext>
            </a:extLst>
          </p:cNvPr>
          <p:cNvSpPr/>
          <p:nvPr/>
        </p:nvSpPr>
        <p:spPr>
          <a:xfrm>
            <a:off x="4532427" y="1792935"/>
            <a:ext cx="642344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variável "Possui Jardim", com três categorias, está sendo analisada para entender sua influência no valor do imóvel. </a:t>
            </a:r>
          </a:p>
          <a:p>
            <a:pPr algn="just"/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Temos 896 imóveis com jardim (1), 1867 sem jardim (0), e a grande maioria sem informação (-1), provavelmente indicando ausência de jardim também. </a:t>
            </a:r>
          </a:p>
          <a:p>
            <a:pPr algn="just"/>
            <a:endParaRPr lang="pt-BR" sz="1400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Binárias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371793A-0A83-8C30-F79F-B800BA60F0CA}"/>
              </a:ext>
            </a:extLst>
          </p:cNvPr>
          <p:cNvSpPr txBox="1"/>
          <p:nvPr/>
        </p:nvSpPr>
        <p:spPr>
          <a:xfrm>
            <a:off x="4532427" y="4546304"/>
            <a:ext cx="6096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latin typeface="Söhne"/>
              </a:rPr>
              <a:t>A variável Possui elevador tem 3086 imóveis possuem elevador (1), 1949 não possuem (0), e 1944 estão sem informação (-1), provavelmente indicando ausência de elevador. A presença de elevador é majoritária, porém a quantidade de dados não informados é significativa. Esta variável pode afetar o valor do imóvel, com possíveis diferenças de preços entre as categorias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2E762C2-8E16-67C0-3A5F-A7D21BBFB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01" y="877379"/>
            <a:ext cx="3695063" cy="291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23E0B3D2-6C4D-77D7-205B-3A9E60F6A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02" y="3642075"/>
            <a:ext cx="3695062" cy="291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459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4FC6B1B-5797-4075-9743-B408E428F048}"/>
              </a:ext>
            </a:extLst>
          </p:cNvPr>
          <p:cNvSpPr/>
          <p:nvPr/>
        </p:nvSpPr>
        <p:spPr>
          <a:xfrm>
            <a:off x="4543682" y="1577490"/>
            <a:ext cx="642344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variável "Possui Estacionamento", em análise para avaliar sua influência no valor do imóvel, mostra que 22% dos imóveis (1583 registros) possuem estacionamento (1), enquanto 37% (1925 registros) não possuem (0). Surpreendentemente, 49% (3471 registros) estão sem informação (-1), provavelmente indicando ausência de estacionamento. A presença de estacionamento pode potencialmente elevar o valor do imóvel. Porém, a alta porcentagem de dados não informados pode afetar a precisão dessa análise.</a:t>
            </a:r>
            <a:endParaRPr lang="pt-BR" sz="1400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Binárias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371793A-0A83-8C30-F79F-B800BA60F0CA}"/>
              </a:ext>
            </a:extLst>
          </p:cNvPr>
          <p:cNvSpPr txBox="1"/>
          <p:nvPr/>
        </p:nvSpPr>
        <p:spPr>
          <a:xfrm>
            <a:off x="4543682" y="4480291"/>
            <a:ext cx="6096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latin typeface="Söhne"/>
              </a:rPr>
              <a:t>Analisando a variável "Possui Piscina", observamos que apenas cerca de 7% dos imóveis (422 registros) possuem piscina (1), enquanto 38% (2198 registros) não possuem (0). A maior proporção, 55% (4133 registros), está sem informação (-1), provavelmente indicando ausência de piscina. A presença de piscina, embora rara, pode influenciar positivamente o valor do imóvel.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9779067-8495-CE5B-0118-01E20E787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08" y="973451"/>
            <a:ext cx="3625850" cy="286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5F0A55F0-53C0-736C-5421-5AA46A6C5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08" y="3804710"/>
            <a:ext cx="3660456" cy="289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798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4FC6B1B-5797-4075-9743-B408E428F048}"/>
              </a:ext>
            </a:extLst>
          </p:cNvPr>
          <p:cNvSpPr/>
          <p:nvPr/>
        </p:nvSpPr>
        <p:spPr>
          <a:xfrm>
            <a:off x="4543682" y="1577490"/>
            <a:ext cx="642344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Cerca de 13% dos imóveis (932 registros) possuem terraço (1), </a:t>
            </a:r>
            <a:r>
              <a:rPr lang="pt-BR" sz="1400" dirty="0">
                <a:solidFill>
                  <a:srgbClr val="374151"/>
                </a:solidFill>
                <a:latin typeface="Söhne"/>
              </a:rPr>
              <a:t>26</a:t>
            </a: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% (1868 registros) não possuem (0), e uma grande proporção, </a:t>
            </a:r>
            <a:r>
              <a:rPr lang="pt-BR" sz="1400" dirty="0">
                <a:solidFill>
                  <a:srgbClr val="374151"/>
                </a:solidFill>
                <a:latin typeface="Söhne"/>
              </a:rPr>
              <a:t>60</a:t>
            </a: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% (4179 registros), estão sem informação (-1), provavelmente indicando a ausência de terraço. A presença de um terraço pode contribuir para um valor de imóvel mais alto. No entanto, a quantidade significativa de dados não informados pode afetar a precisão desta análise.</a:t>
            </a:r>
            <a:endParaRPr lang="pt-BR" sz="1400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Binárias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371793A-0A83-8C30-F79F-B800BA60F0CA}"/>
              </a:ext>
            </a:extLst>
          </p:cNvPr>
          <p:cNvSpPr txBox="1"/>
          <p:nvPr/>
        </p:nvSpPr>
        <p:spPr>
          <a:xfrm>
            <a:off x="4543682" y="4559144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latin typeface="Söhne"/>
              </a:rPr>
              <a:t>Apenas 13% dos imóveis (877 registros) possuem planta baixa (1), enquanto uma esmagadora maioria de 88% (6102 registros) não possui (0). A presença de uma planta baixa, embora seja uma minoria, pode ser um fator que aumenta o valor do imóvel, pois pode sugerir um melhor planejamento e utilização do espaço. 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8386F87-3576-3C82-99A4-BD5D512CE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46" y="1073064"/>
            <a:ext cx="3371221" cy="266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57749870-3006-CEBA-4871-BDD2F763E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46" y="3889431"/>
            <a:ext cx="3603719" cy="266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3713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4FC6B1B-5797-4075-9743-B408E428F048}"/>
              </a:ext>
            </a:extLst>
          </p:cNvPr>
          <p:cNvSpPr/>
          <p:nvPr/>
        </p:nvSpPr>
        <p:spPr>
          <a:xfrm>
            <a:off x="856175" y="998715"/>
            <a:ext cx="1047965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Essas variáveis abaixo apresentam pouca variação em seus valores, o que significa que a maior parte dos registros tem o mesmo valor. Em muitos casos, essa baixa variância indica que essas variáveis podem não fornecer informações úteis para a análise ou para a construção de um modelo preditivo.</a:t>
            </a:r>
          </a:p>
          <a:p>
            <a:pPr algn="l"/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Portanto, com base nessas observações, decidimos excluir essas colunas de nossa análise. Isso ajudará a concentrar nossos esforços nas variáveis que têm maior probabilidade de influenciar o valor dos imóveis e permitirá uma análise mais eficiente e eficaz.</a:t>
            </a:r>
          </a:p>
          <a:p>
            <a:pPr algn="l">
              <a:buFont typeface="+mj-lt"/>
              <a:buAutoNum type="arabicPeriod"/>
            </a:pPr>
            <a:endParaRPr lang="pt-BR" sz="14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endParaRPr lang="pt-BR" sz="1400" dirty="0">
              <a:solidFill>
                <a:srgbClr val="374151"/>
              </a:solidFill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Indicador Precisa de Reforma</a:t>
            </a:r>
          </a:p>
          <a:p>
            <a:pPr algn="l">
              <a:buFont typeface="+mj-lt"/>
              <a:buAutoNum type="arabicPeriod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E Recomendado</a:t>
            </a:r>
          </a:p>
          <a:p>
            <a:pPr algn="l">
              <a:buFont typeface="+mj-lt"/>
              <a:buAutoNum type="arabicPeriod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Indicador Imóvel está em Leilão</a:t>
            </a:r>
          </a:p>
          <a:p>
            <a:pPr algn="l">
              <a:buFont typeface="+mj-lt"/>
              <a:buAutoNum type="arabicPeriod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Indicador Imóvel E Recomendado</a:t>
            </a:r>
          </a:p>
          <a:p>
            <a:pPr algn="l">
              <a:buFont typeface="+mj-lt"/>
              <a:buAutoNum type="arabicPeriod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Indicador Imóvel em Boas Condições</a:t>
            </a:r>
          </a:p>
          <a:p>
            <a:pPr algn="l">
              <a:buFont typeface="+mj-lt"/>
              <a:buAutoNum type="arabicPeriod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Indicador Construção Recente</a:t>
            </a:r>
          </a:p>
          <a:p>
            <a:pPr algn="l">
              <a:buFont typeface="+mj-lt"/>
              <a:buAutoNum type="arabicPeriod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Indicador Anúncio possui Tour 3D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Binárias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06A0D00C-A43B-7C09-C79C-958AA7941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843" y="4190277"/>
            <a:ext cx="2365738" cy="176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F2080CB5-FE84-DBBB-AD26-8E23957B8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377" y="2453230"/>
            <a:ext cx="2258081" cy="176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AF08C57A-877A-AE2A-9310-6F285FB68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751" y="2453230"/>
            <a:ext cx="2182892" cy="170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1F8EBDB6-74FE-4BC4-9530-8DAFA2D75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458" y="2454979"/>
            <a:ext cx="2258081" cy="1783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33F74605-C2BB-085A-6CBE-180FF1C2A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225" y="4238085"/>
            <a:ext cx="2182893" cy="168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>
            <a:extLst>
              <a:ext uri="{FF2B5EF4-FFF2-40B4-BE49-F238E27FC236}">
                <a16:creationId xmlns:a16="http://schemas.microsoft.com/office/drawing/2014/main" id="{EF244820-13B6-BC4C-8BBB-906FF9193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750" y="4238085"/>
            <a:ext cx="2182893" cy="166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>
            <a:extLst>
              <a:ext uri="{FF2B5EF4-FFF2-40B4-BE49-F238E27FC236}">
                <a16:creationId xmlns:a16="http://schemas.microsoft.com/office/drawing/2014/main" id="{5EB02FC6-B13A-A8B2-706E-8BEBEAA43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752" y="4238085"/>
            <a:ext cx="2245416" cy="171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535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Numericas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998E8F4F-6AD3-F8B7-17A9-2A1DD19CD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46" y="1077019"/>
            <a:ext cx="5438775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367062D8-69B3-CD00-CA99-00FE2F4F7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010" y="1405466"/>
            <a:ext cx="2070100" cy="1600200"/>
          </a:xfrm>
          <a:prstGeom prst="rect">
            <a:avLst/>
          </a:prstGeom>
        </p:spPr>
      </p:pic>
      <p:pic>
        <p:nvPicPr>
          <p:cNvPr id="1039" name="Picture 15">
            <a:extLst>
              <a:ext uri="{FF2B5EF4-FFF2-40B4-BE49-F238E27FC236}">
                <a16:creationId xmlns:a16="http://schemas.microsoft.com/office/drawing/2014/main" id="{EE34E238-A894-7873-18E4-F3C37CBFA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950" y="1077019"/>
            <a:ext cx="55245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998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Numericas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D1A362D-7908-5D6A-8744-6018A4FAB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918799"/>
            <a:ext cx="5362575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06B59415-6D2B-C312-AA0C-A3FF68592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187" y="918799"/>
            <a:ext cx="55245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221DDA0-A935-7497-560A-D6394F89C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049" y="1251311"/>
            <a:ext cx="2035885" cy="188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35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DFCD4E80-B3C3-4C02-BE52-6A1E40E35098}"/>
              </a:ext>
            </a:extLst>
          </p:cNvPr>
          <p:cNvSpPr/>
          <p:nvPr/>
        </p:nvSpPr>
        <p:spPr>
          <a:xfrm>
            <a:off x="4765074" y="764342"/>
            <a:ext cx="5166320" cy="261629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Objetivo do Trabalho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Contextualização do Problema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 de Dados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de Dados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Conclusões (Preliminares)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E366D41B-C93F-47E9-8910-B3ED36B5B583}"/>
              </a:ext>
            </a:extLst>
          </p:cNvPr>
          <p:cNvSpPr txBox="1">
            <a:spLocks/>
          </p:cNvSpPr>
          <p:nvPr/>
        </p:nvSpPr>
        <p:spPr>
          <a:xfrm>
            <a:off x="2620215" y="705698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Agenda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F7930CF3-BFC0-49B5-B624-FCF47341D5DC}"/>
              </a:ext>
            </a:extLst>
          </p:cNvPr>
          <p:cNvCxnSpPr>
            <a:cxnSpLocks/>
          </p:cNvCxnSpPr>
          <p:nvPr/>
        </p:nvCxnSpPr>
        <p:spPr>
          <a:xfrm flipH="1">
            <a:off x="4637989" y="1094509"/>
            <a:ext cx="1" cy="2088000"/>
          </a:xfrm>
          <a:prstGeom prst="line">
            <a:avLst/>
          </a:prstGeom>
          <a:ln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3FAE197E-B230-43A7-BFD6-755E781038C3}"/>
              </a:ext>
            </a:extLst>
          </p:cNvPr>
          <p:cNvSpPr/>
          <p:nvPr/>
        </p:nvSpPr>
        <p:spPr>
          <a:xfrm>
            <a:off x="4565133" y="989428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B6EB9D9-7F35-4C56-9960-B08A84F9FE06}"/>
              </a:ext>
            </a:extLst>
          </p:cNvPr>
          <p:cNvSpPr/>
          <p:nvPr/>
        </p:nvSpPr>
        <p:spPr>
          <a:xfrm>
            <a:off x="4565133" y="1833768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A1FD3738-3BA8-43DD-BDEA-43513556BCB3}"/>
              </a:ext>
            </a:extLst>
          </p:cNvPr>
          <p:cNvSpPr/>
          <p:nvPr/>
        </p:nvSpPr>
        <p:spPr>
          <a:xfrm>
            <a:off x="4565133" y="2266021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E8FD2CCA-FA6C-4142-9B0D-E4E25F50DDB7}"/>
              </a:ext>
            </a:extLst>
          </p:cNvPr>
          <p:cNvSpPr/>
          <p:nvPr/>
        </p:nvSpPr>
        <p:spPr>
          <a:xfrm>
            <a:off x="4565133" y="2694746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7" name="Espaço Reservado para Número de Slide 4">
            <a:extLst>
              <a:ext uri="{FF2B5EF4-FFF2-40B4-BE49-F238E27FC236}">
                <a16:creationId xmlns:a16="http://schemas.microsoft.com/office/drawing/2014/main" id="{22B111D7-6513-4977-A767-A5AF2542645F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3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28" name="Pentágono 27">
            <a:extLst>
              <a:ext uri="{FF2B5EF4-FFF2-40B4-BE49-F238E27FC236}">
                <a16:creationId xmlns:a16="http://schemas.microsoft.com/office/drawing/2014/main" id="{2AD141AF-5A45-4FCB-ACAC-33EB4EBC55A4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43901B07-45B4-4E86-84D2-99A00E832B84}"/>
              </a:ext>
            </a:extLst>
          </p:cNvPr>
          <p:cNvSpPr/>
          <p:nvPr/>
        </p:nvSpPr>
        <p:spPr>
          <a:xfrm>
            <a:off x="4565133" y="1415358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0" name="Espaço Reservado para Data 5">
            <a:extLst>
              <a:ext uri="{FF2B5EF4-FFF2-40B4-BE49-F238E27FC236}">
                <a16:creationId xmlns:a16="http://schemas.microsoft.com/office/drawing/2014/main" id="{591287D2-17D8-4386-8D13-98D3DA751F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9" name="Imagem 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1E6797A9-A2FA-4D8D-89DC-972D11C7C71C}"/>
              </a:ext>
            </a:extLst>
          </p:cNvPr>
          <p:cNvSpPr/>
          <p:nvPr/>
        </p:nvSpPr>
        <p:spPr>
          <a:xfrm>
            <a:off x="4565133" y="3104599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Numericas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2F5730C-2DE3-53F1-BB91-AC4BC0166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07" y="918799"/>
            <a:ext cx="527685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8BD7DBE-C66B-949D-B117-B0A87010D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1" y="918799"/>
            <a:ext cx="55245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7319C9A-1630-9E54-D611-14D208DB27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823" y="1253432"/>
            <a:ext cx="1937977" cy="188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455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Numericas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30A4E8A-5B8B-ECDE-62F3-7C1DECCFA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67" y="918799"/>
            <a:ext cx="54864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E486A788-1682-8F66-1F64-BD4D465DA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18799"/>
            <a:ext cx="55245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855F379-178A-4E6D-C8C0-56DC73813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6056" y="1273543"/>
            <a:ext cx="1755047" cy="179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650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Numericas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F8F3E86-C9EF-F95E-5D5C-8C3625C67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918799"/>
            <a:ext cx="5438775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95E83C52-3F5D-A986-3A15-5FDDCB4CB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600" y="918799"/>
            <a:ext cx="55245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289F89A-5342-55BD-629E-C6A08B2BC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179" y="1258184"/>
            <a:ext cx="1667688" cy="205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4156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Numericas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623E3CAA-CAA4-D1FB-558E-C23E7CA02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08" y="918799"/>
            <a:ext cx="527685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78455EE6-06B0-D1FD-0631-455919DA9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558" y="918799"/>
            <a:ext cx="55245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AD8016B-3406-E66C-E960-1409E0496B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639" y="1254492"/>
            <a:ext cx="1682361" cy="195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70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Numericas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F7A69ABB-22AD-410A-8ADF-44610FDC8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83" y="949868"/>
            <a:ext cx="5362575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3F419823-17A0-29B3-4B03-CEAAC1600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616" y="949868"/>
            <a:ext cx="55245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3E8196C-3A35-240C-0778-3C74444C88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270" y="1325928"/>
            <a:ext cx="2150886" cy="167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420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Numericas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796DA838-8971-22FE-C6B7-ED051531A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040355"/>
            <a:ext cx="5343525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91D171B5-8058-6CFB-D89F-3A07E8BA8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40355"/>
            <a:ext cx="55245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A89F281-A526-41B0-551E-7E2E1AC7D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5436" y="1410060"/>
            <a:ext cx="2145380" cy="163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9160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9905777-440F-4A00-967E-ED5255B275E1}"/>
              </a:ext>
            </a:extLst>
          </p:cNvPr>
          <p:cNvSpPr/>
          <p:nvPr/>
        </p:nvSpPr>
        <p:spPr>
          <a:xfrm>
            <a:off x="-8967" y="1118712"/>
            <a:ext cx="9961332" cy="48012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36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8602" y="4727252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3D7212-EC7E-4238-8717-3F016530E6D3}"/>
              </a:ext>
            </a:extLst>
          </p:cNvPr>
          <p:cNvSpPr txBox="1"/>
          <p:nvPr/>
        </p:nvSpPr>
        <p:spPr>
          <a:xfrm>
            <a:off x="359999" y="1194072"/>
            <a:ext cx="9049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Quantidade de Quartos e Area Construída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foram removidas por ter alta correlação.</a:t>
            </a:r>
          </a:p>
        </p:txBody>
      </p:sp>
      <p:sp>
        <p:nvSpPr>
          <p:cNvPr id="21" name="Espaço Reservado para Data 5">
            <a:extLst>
              <a:ext uri="{FF2B5EF4-FFF2-40B4-BE49-F238E27FC236}">
                <a16:creationId xmlns:a16="http://schemas.microsoft.com/office/drawing/2014/main" id="{51012455-C88E-4BA1-B3B6-1C38C320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06E4C553-9183-44D3-92CA-FA79F930844E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Correlação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Linear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B3BFE97-8414-4F04-80DB-E0F22332E6AA}"/>
              </a:ext>
            </a:extLst>
          </p:cNvPr>
          <p:cNvSpPr/>
          <p:nvPr/>
        </p:nvSpPr>
        <p:spPr>
          <a:xfrm>
            <a:off x="452560" y="4908532"/>
            <a:ext cx="1010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Variáveis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Valor Area útil do Imóvel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e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Area construída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possuem alta correlação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Variáveis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Quantidade de Quartos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e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Numero de quartos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possuem alta correlação, por se tratarem da mesma informação.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Podemos utilizar apenas uma das informações, uma vez que a correlação entre elas é de 0.99 (altíssima correlação).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Excluiremos as duas variáveis Quantidade de Quartos e Area construída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para efeitos de análise.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CB18B43-4C50-1AEC-850E-C31A4F60E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2274223"/>
            <a:ext cx="10388600" cy="2356044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4C485152-D587-2246-7B44-FB7DD3607B4F}"/>
              </a:ext>
            </a:extLst>
          </p:cNvPr>
          <p:cNvSpPr/>
          <p:nvPr/>
        </p:nvSpPr>
        <p:spPr>
          <a:xfrm>
            <a:off x="7188200" y="2878667"/>
            <a:ext cx="728133" cy="1693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0C6C742-5026-7AE7-F63E-AC30F155CD04}"/>
              </a:ext>
            </a:extLst>
          </p:cNvPr>
          <p:cNvSpPr/>
          <p:nvPr/>
        </p:nvSpPr>
        <p:spPr>
          <a:xfrm>
            <a:off x="8246532" y="3308313"/>
            <a:ext cx="728133" cy="1693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8761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9905777-440F-4A00-967E-ED5255B275E1}"/>
              </a:ext>
            </a:extLst>
          </p:cNvPr>
          <p:cNvSpPr/>
          <p:nvPr/>
        </p:nvSpPr>
        <p:spPr>
          <a:xfrm>
            <a:off x="-8967" y="1118712"/>
            <a:ext cx="9961332" cy="48012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37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8602" y="4727252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3D7212-EC7E-4238-8717-3F016530E6D3}"/>
              </a:ext>
            </a:extLst>
          </p:cNvPr>
          <p:cNvSpPr txBox="1"/>
          <p:nvPr/>
        </p:nvSpPr>
        <p:spPr>
          <a:xfrm>
            <a:off x="359999" y="1194072"/>
            <a:ext cx="9049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Quantidade de Quartos e Area Construída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foram removidas por ter alta correlação</a:t>
            </a:r>
          </a:p>
        </p:txBody>
      </p:sp>
      <p:sp>
        <p:nvSpPr>
          <p:cNvPr id="21" name="Espaço Reservado para Data 5">
            <a:extLst>
              <a:ext uri="{FF2B5EF4-FFF2-40B4-BE49-F238E27FC236}">
                <a16:creationId xmlns:a16="http://schemas.microsoft.com/office/drawing/2014/main" id="{51012455-C88E-4BA1-B3B6-1C38C320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06E4C553-9183-44D3-92CA-FA79F930844E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Correlação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Linear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B3BFE97-8414-4F04-80DB-E0F22332E6AA}"/>
              </a:ext>
            </a:extLst>
          </p:cNvPr>
          <p:cNvSpPr/>
          <p:nvPr/>
        </p:nvSpPr>
        <p:spPr>
          <a:xfrm>
            <a:off x="58187" y="2072569"/>
            <a:ext cx="41148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Outra forma de ver a correção entre as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variaveis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usando um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heatmap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9C7D3F6-0DAA-A6A5-185E-BB0F9018F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988" y="1646937"/>
            <a:ext cx="5990579" cy="473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6616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9905777-440F-4A00-967E-ED5255B275E1}"/>
              </a:ext>
            </a:extLst>
          </p:cNvPr>
          <p:cNvSpPr/>
          <p:nvPr/>
        </p:nvSpPr>
        <p:spPr>
          <a:xfrm>
            <a:off x="-8967" y="1118712"/>
            <a:ext cx="9961332" cy="4788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38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8602" y="472725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15;p18">
            <a:extLst>
              <a:ext uri="{FF2B5EF4-FFF2-40B4-BE49-F238E27FC236}">
                <a16:creationId xmlns:a16="http://schemas.microsoft.com/office/drawing/2014/main" id="{90B220F3-7788-4E67-AEFB-DA2A847DAAC7}"/>
              </a:ext>
            </a:extLst>
          </p:cNvPr>
          <p:cNvSpPr txBox="1"/>
          <p:nvPr/>
        </p:nvSpPr>
        <p:spPr>
          <a:xfrm>
            <a:off x="9341544" y="2798458"/>
            <a:ext cx="2030750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Variável Resposta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Freq_Graduacao</a:t>
            </a: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1 = Sim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0 = Não</a:t>
            </a:r>
            <a:endParaRPr dirty="0">
              <a:solidFill>
                <a:schemeClr val="dk1"/>
              </a:solidFill>
              <a:latin typeface="Open Sans" panose="020B0604020202020204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3D7212-EC7E-4238-8717-3F016530E6D3}"/>
              </a:ext>
            </a:extLst>
          </p:cNvPr>
          <p:cNvSpPr txBox="1"/>
          <p:nvPr/>
        </p:nvSpPr>
        <p:spPr>
          <a:xfrm>
            <a:off x="359999" y="1194072"/>
            <a:ext cx="9049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Após as remoções, a base de dados final apresenta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18 variáveis explicativas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e 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variável resposta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.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B22257D-86E1-4F5F-8C60-11DD798BF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619" y="2078458"/>
            <a:ext cx="720000" cy="720000"/>
          </a:xfrm>
          <a:prstGeom prst="ellipse">
            <a:avLst/>
          </a:prstGeom>
        </p:spPr>
      </p:pic>
      <p:sp>
        <p:nvSpPr>
          <p:cNvPr id="21" name="Espaço Reservado para Data 5">
            <a:extLst>
              <a:ext uri="{FF2B5EF4-FFF2-40B4-BE49-F238E27FC236}">
                <a16:creationId xmlns:a16="http://schemas.microsoft.com/office/drawing/2014/main" id="{51012455-C88E-4BA1-B3B6-1C38C320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26" name="Google Shape;115;p18">
            <a:extLst>
              <a:ext uri="{FF2B5EF4-FFF2-40B4-BE49-F238E27FC236}">
                <a16:creationId xmlns:a16="http://schemas.microsoft.com/office/drawing/2014/main" id="{C075F144-F595-4471-9102-0072A457B25F}"/>
              </a:ext>
            </a:extLst>
          </p:cNvPr>
          <p:cNvSpPr txBox="1"/>
          <p:nvPr/>
        </p:nvSpPr>
        <p:spPr>
          <a:xfrm>
            <a:off x="847621" y="2798458"/>
            <a:ext cx="2120882" cy="397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do Entrevistado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UF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Estrato_POF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Idade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Sexo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Cor_raca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Tem_plano_saude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Trabalhou_ult_12m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Gastos_sem_renda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Renda_total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Composicao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PC_rend_disp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Pc_renda_nao_monet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Pc_deducao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Google Shape;115;p18">
            <a:extLst>
              <a:ext uri="{FF2B5EF4-FFF2-40B4-BE49-F238E27FC236}">
                <a16:creationId xmlns:a16="http://schemas.microsoft.com/office/drawing/2014/main" id="{A2969868-83B7-4116-8000-BFCE02CF61AC}"/>
              </a:ext>
            </a:extLst>
          </p:cNvPr>
          <p:cNvSpPr txBox="1"/>
          <p:nvPr/>
        </p:nvSpPr>
        <p:spPr>
          <a:xfrm>
            <a:off x="3740209" y="2798458"/>
            <a:ext cx="1882423" cy="133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Bancárias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Qtd_cartaocred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Qtd_contacorr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Qtd_contapoup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Google Shape;115;p18">
            <a:extLst>
              <a:ext uri="{FF2B5EF4-FFF2-40B4-BE49-F238E27FC236}">
                <a16:creationId xmlns:a16="http://schemas.microsoft.com/office/drawing/2014/main" id="{96BAAA92-A694-429A-B961-6A5F2BA9B725}"/>
              </a:ext>
            </a:extLst>
          </p:cNvPr>
          <p:cNvSpPr txBox="1"/>
          <p:nvPr/>
        </p:nvSpPr>
        <p:spPr>
          <a:xfrm>
            <a:off x="6666973" y="2798458"/>
            <a:ext cx="1695799" cy="3101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Escolares</a:t>
            </a:r>
            <a:endParaRPr lang="pt-BR"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Anos_estudo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Instrucao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AD3B850A-AD75-4A9D-9FA3-429FCD1BFE77}"/>
              </a:ext>
            </a:extLst>
          </p:cNvPr>
          <p:cNvGrpSpPr/>
          <p:nvPr/>
        </p:nvGrpSpPr>
        <p:grpSpPr>
          <a:xfrm>
            <a:off x="1464905" y="2078458"/>
            <a:ext cx="720000" cy="720000"/>
            <a:chOff x="2800803" y="1696305"/>
            <a:chExt cx="720000" cy="72000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D16D375A-E326-4AE5-8B4C-F83FF7FC14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00803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791913BA-21E4-4E8F-BB2C-366E51B4F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2803" y="1768305"/>
              <a:ext cx="576000" cy="576000"/>
            </a:xfrm>
            <a:prstGeom prst="rect">
              <a:avLst/>
            </a:prstGeom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D724A7F6-14A3-427D-93E8-EA04AFB205A6}"/>
              </a:ext>
            </a:extLst>
          </p:cNvPr>
          <p:cNvGrpSpPr/>
          <p:nvPr/>
        </p:nvGrpSpPr>
        <p:grpSpPr>
          <a:xfrm>
            <a:off x="7155381" y="2078458"/>
            <a:ext cx="720000" cy="720000"/>
            <a:chOff x="7879707" y="1795744"/>
            <a:chExt cx="720000" cy="72000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F48EBE4-87A7-448A-B876-86950672A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79707" y="1795744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917BC7D6-637C-4AD1-AD8D-9C559A4AE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1707" y="1867744"/>
              <a:ext cx="576000" cy="576000"/>
            </a:xfrm>
            <a:prstGeom prst="rect">
              <a:avLst/>
            </a:prstGeom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7A152692-6F81-4D3C-9545-064FD11C13FF}"/>
              </a:ext>
            </a:extLst>
          </p:cNvPr>
          <p:cNvGrpSpPr/>
          <p:nvPr/>
        </p:nvGrpSpPr>
        <p:grpSpPr>
          <a:xfrm>
            <a:off x="4310143" y="2078458"/>
            <a:ext cx="720000" cy="720000"/>
            <a:chOff x="4582582" y="1696305"/>
            <a:chExt cx="720000" cy="720000"/>
          </a:xfrm>
        </p:grpSpPr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BE736E93-F7F2-41B9-9F46-BC5F028147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2582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31B4B337-B8F5-496F-ABF5-5A7B5FD92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4582" y="1768305"/>
              <a:ext cx="576000" cy="576000"/>
            </a:xfrm>
            <a:prstGeom prst="rect">
              <a:avLst/>
            </a:prstGeom>
          </p:spPr>
        </p:pic>
      </p:grp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06E4C553-9183-44D3-92CA-FA79F930844E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4.iv.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Principais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</p:spTree>
    <p:extLst>
      <p:ext uri="{BB962C8B-B14F-4D97-AF65-F5344CB8AC3E}">
        <p14:creationId xmlns:p14="http://schemas.microsoft.com/office/powerpoint/2010/main" val="1826485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4.v.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BB4EE51-DE00-453E-9695-401F0F716ACA}"/>
              </a:ext>
            </a:extLst>
          </p:cNvPr>
          <p:cNvCxnSpPr>
            <a:cxnSpLocks/>
          </p:cNvCxnSpPr>
          <p:nvPr/>
        </p:nvCxnSpPr>
        <p:spPr>
          <a:xfrm>
            <a:off x="2452254" y="1524004"/>
            <a:ext cx="0" cy="3475728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>
            <a:extLst>
              <a:ext uri="{FF2B5EF4-FFF2-40B4-BE49-F238E27FC236}">
                <a16:creationId xmlns:a16="http://schemas.microsoft.com/office/drawing/2014/main" id="{283EE7C1-7DAD-4683-8C9E-880DF6A12DE3}"/>
              </a:ext>
            </a:extLst>
          </p:cNvPr>
          <p:cNvSpPr/>
          <p:nvPr/>
        </p:nvSpPr>
        <p:spPr>
          <a:xfrm>
            <a:off x="2922764" y="1549384"/>
            <a:ext cx="9269236" cy="238249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F743BB4-87B9-4616-9FA5-AB6B13C5F0FD}"/>
              </a:ext>
            </a:extLst>
          </p:cNvPr>
          <p:cNvSpPr txBox="1"/>
          <p:nvPr/>
        </p:nvSpPr>
        <p:spPr>
          <a:xfrm>
            <a:off x="2930794" y="1596110"/>
            <a:ext cx="700084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Persona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 parte dos entrevistados são representados por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mulheres (53%)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É um base de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pessoas de meia idade,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sendo a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metade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dos clientes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abaixo de 37 anos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 parte deles está concentrada na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região Sudeste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sendo que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SP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(9%)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é o estado mas representativo seguido de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MG (7%)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RJ (7%)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São pessoas que moram em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regiões urbanas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de cidades do interior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Grande parte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não possui plano de saúde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trabalharam nos últimos 12 meses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Maior parte das residências dos entrevistados é composta por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mais de um adulto (81%)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São pessoas que tem despesas mesmo sem rendimento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 parte dos entrevistados é de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classe média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(</a:t>
            </a:r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Renda_total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, que é a renda familiar, entre R$2.674 e R$9.897) – </a:t>
            </a:r>
            <a:r>
              <a:rPr lang="pt-BR" sz="1050" dirty="0">
                <a:solidFill>
                  <a:srgbClr val="434343"/>
                </a:solidFill>
                <a:latin typeface="Open Sans" panose="020B0604020202020204"/>
              </a:rPr>
              <a:t>Fonte: http://g1.globo.com/economia/seu-dinheiro/noticia/2013/08/veja-diferencas-entre-conceitos-que-definem-classes-sociais-no-brasil.html</a:t>
            </a:r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43" name="Botão de Ação: Obter Informações 4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F817917B-CC29-48D2-8E16-7FB229BCEDDA}"/>
              </a:ext>
            </a:extLst>
          </p:cNvPr>
          <p:cNvSpPr/>
          <p:nvPr/>
        </p:nvSpPr>
        <p:spPr>
          <a:xfrm>
            <a:off x="2966305" y="4646228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68C79F36-2F6D-4FB9-A8F2-10D1AE21DEEE}"/>
              </a:ext>
            </a:extLst>
          </p:cNvPr>
          <p:cNvSpPr/>
          <p:nvPr/>
        </p:nvSpPr>
        <p:spPr>
          <a:xfrm>
            <a:off x="3316941" y="4667362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6ADBD9"/>
                </a:solidFill>
                <a:latin typeface="Open Sans" panose="020B0604020202020204"/>
              </a:rPr>
              <a:t>Detalhes das análises</a:t>
            </a:r>
          </a:p>
        </p:txBody>
      </p:sp>
      <p:sp>
        <p:nvSpPr>
          <p:cNvPr id="18" name="Google Shape;115;p18">
            <a:extLst>
              <a:ext uri="{FF2B5EF4-FFF2-40B4-BE49-F238E27FC236}">
                <a16:creationId xmlns:a16="http://schemas.microsoft.com/office/drawing/2014/main" id="{C96C00F6-9E1A-453F-BCEF-962D79CE88CC}"/>
              </a:ext>
            </a:extLst>
          </p:cNvPr>
          <p:cNvSpPr txBox="1"/>
          <p:nvPr/>
        </p:nvSpPr>
        <p:spPr>
          <a:xfrm>
            <a:off x="207272" y="2088245"/>
            <a:ext cx="2147322" cy="397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do Entrevistado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UF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Estrato_POF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Idade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Sexo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Cor_raca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Tem_plano_saude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Trabalhou_ult_12m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Gastos_sem_renda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Renda_total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Composicao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PC_rend_disp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Pc_renda_nao_monet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Pc_deducao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B12781E-EE73-4541-B904-CB6293BC7A50}"/>
              </a:ext>
            </a:extLst>
          </p:cNvPr>
          <p:cNvGrpSpPr/>
          <p:nvPr/>
        </p:nvGrpSpPr>
        <p:grpSpPr>
          <a:xfrm>
            <a:off x="895580" y="1368245"/>
            <a:ext cx="720000" cy="720000"/>
            <a:chOff x="2800803" y="1696305"/>
            <a:chExt cx="720000" cy="720000"/>
          </a:xfrm>
        </p:grpSpPr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939308BE-C8CD-4C48-816F-9749D596CF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00803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CA4CE8F6-E5CC-46EB-89DB-45EEEE69F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2803" y="1768305"/>
              <a:ext cx="576000" cy="576000"/>
            </a:xfrm>
            <a:prstGeom prst="rect">
              <a:avLst/>
            </a:prstGeom>
          </p:spPr>
        </p:pic>
      </p:grpSp>
      <p:pic>
        <p:nvPicPr>
          <p:cNvPr id="2050" name="Picture 2" descr="Qual a diferença entre aluno e estudante? | VG Ensino">
            <a:extLst>
              <a:ext uri="{FF2B5EF4-FFF2-40B4-BE49-F238E27FC236}">
                <a16:creationId xmlns:a16="http://schemas.microsoft.com/office/drawing/2014/main" id="{A9B4DCA7-D1E6-4EF6-8EEB-6F18B0B981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6" r="3808"/>
          <a:stretch/>
        </p:blipFill>
        <p:spPr bwMode="auto">
          <a:xfrm>
            <a:off x="10141261" y="1548675"/>
            <a:ext cx="2050739" cy="23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782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3669361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de frequências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Gráficos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de </a:t>
            </a:r>
            <a:r>
              <a:rPr lang="pt-BR" sz="1200" i="1" dirty="0">
                <a:solidFill>
                  <a:srgbClr val="DDDDDD"/>
                </a:solidFill>
                <a:latin typeface="Open Sans"/>
                <a:sym typeface="Open Sans"/>
              </a:rPr>
              <a:t>outliers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Análise de</a:t>
            </a: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 </a:t>
            </a:r>
            <a:r>
              <a:rPr lang="pt-BR" sz="1200" i="1" dirty="0" err="1">
                <a:solidFill>
                  <a:srgbClr val="DDDDDD"/>
                </a:solidFill>
                <a:latin typeface="Open Sans"/>
                <a:sym typeface="Open Sans"/>
              </a:rPr>
              <a:t>missings</a:t>
            </a:r>
            <a:endParaRPr lang="pt-BR" sz="1200" i="1" dirty="0">
              <a:solidFill>
                <a:srgbClr val="DDDDDD"/>
              </a:solidFill>
              <a:latin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993373" y="2987963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Árvore de Decisão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C7653D6A-8ACA-417F-AFF4-E33C10C3F7D1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Random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Forest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Boosting</a:t>
            </a:r>
            <a:endParaRPr lang="pt-BR" sz="1200" dirty="0">
              <a:solidFill>
                <a:srgbClr val="DDDDD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SVM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Deep</a:t>
            </a: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115;p18">
            <a:extLst>
              <a:ext uri="{FF2B5EF4-FFF2-40B4-BE49-F238E27FC236}">
                <a16:creationId xmlns:a16="http://schemas.microsoft.com/office/drawing/2014/main" id="{757FE53A-670D-4C81-BCEC-344627BC60DC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Objetivos</a:t>
            </a:r>
            <a:endParaRPr lang="en-US" sz="1200" dirty="0">
              <a:solidFill>
                <a:srgbClr val="434343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Contextualização</a:t>
            </a:r>
            <a:r>
              <a:rPr lang="en-US" sz="1200" dirty="0">
                <a:solidFill>
                  <a:srgbClr val="434343"/>
                </a:solidFill>
                <a:latin typeface="Open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Histórico</a:t>
            </a:r>
            <a:r>
              <a:rPr lang="en-US" sz="1200" dirty="0">
                <a:solidFill>
                  <a:srgbClr val="434343"/>
                </a:solidFill>
                <a:latin typeface="Open Sans"/>
              </a:rPr>
              <a:t> de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Variáveis</a:t>
            </a:r>
            <a:endParaRPr lang="en-US" sz="1200" dirty="0">
              <a:solidFill>
                <a:srgbClr val="434343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2210036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Agrupar 23">
            <a:extLst>
              <a:ext uri="{FF2B5EF4-FFF2-40B4-BE49-F238E27FC236}">
                <a16:creationId xmlns:a16="http://schemas.microsoft.com/office/drawing/2014/main" id="{23C95F43-7E93-47AD-8F5F-17178F9FE286}"/>
              </a:ext>
            </a:extLst>
          </p:cNvPr>
          <p:cNvGrpSpPr/>
          <p:nvPr/>
        </p:nvGrpSpPr>
        <p:grpSpPr>
          <a:xfrm>
            <a:off x="895580" y="1368245"/>
            <a:ext cx="720000" cy="720000"/>
            <a:chOff x="4582582" y="1696305"/>
            <a:chExt cx="720000" cy="720000"/>
          </a:xfrm>
        </p:grpSpPr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33CC4236-94C9-451F-830C-C3334800BC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2582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C5105044-E66F-4E83-957F-BF5D45844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4582" y="1768305"/>
              <a:ext cx="576000" cy="576000"/>
            </a:xfrm>
            <a:prstGeom prst="rect">
              <a:avLst/>
            </a:prstGeom>
          </p:spPr>
        </p:pic>
      </p:grp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4.v.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BB4EE51-DE00-453E-9695-401F0F716ACA}"/>
              </a:ext>
            </a:extLst>
          </p:cNvPr>
          <p:cNvCxnSpPr>
            <a:cxnSpLocks/>
          </p:cNvCxnSpPr>
          <p:nvPr/>
        </p:nvCxnSpPr>
        <p:spPr>
          <a:xfrm>
            <a:off x="2452254" y="1524004"/>
            <a:ext cx="0" cy="3475728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>
            <a:extLst>
              <a:ext uri="{FF2B5EF4-FFF2-40B4-BE49-F238E27FC236}">
                <a16:creationId xmlns:a16="http://schemas.microsoft.com/office/drawing/2014/main" id="{283EE7C1-7DAD-4683-8C9E-880DF6A12DE3}"/>
              </a:ext>
            </a:extLst>
          </p:cNvPr>
          <p:cNvSpPr/>
          <p:nvPr/>
        </p:nvSpPr>
        <p:spPr>
          <a:xfrm>
            <a:off x="2922764" y="1549385"/>
            <a:ext cx="9269236" cy="138617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F743BB4-87B9-4616-9FA5-AB6B13C5F0FD}"/>
              </a:ext>
            </a:extLst>
          </p:cNvPr>
          <p:cNvSpPr txBox="1"/>
          <p:nvPr/>
        </p:nvSpPr>
        <p:spPr>
          <a:xfrm>
            <a:off x="2930794" y="1596110"/>
            <a:ext cx="667568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Bancárias</a:t>
            </a:r>
          </a:p>
          <a:p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Todas as informações bancárias possuem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distribuições assimétricas acentuadas à direita,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com a presença de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outliers superiores. </a:t>
            </a:r>
          </a:p>
          <a:p>
            <a:r>
              <a:rPr lang="pt-BR" sz="1100" dirty="0">
                <a:solidFill>
                  <a:srgbClr val="434343"/>
                </a:solidFill>
                <a:latin typeface="Open Sans" panose="020B0604020202020204"/>
              </a:rPr>
              <a:t>75% dos entrevistados possuem 1 cartão de crédito, 50% possuem 1 conta corrente e 75% possuem uma conta poupança</a:t>
            </a:r>
          </a:p>
        </p:txBody>
      </p:sp>
      <p:sp>
        <p:nvSpPr>
          <p:cNvPr id="43" name="Botão de Ação: Obter Informações 4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F817917B-CC29-48D2-8E16-7FB229BCEDDA}"/>
              </a:ext>
            </a:extLst>
          </p:cNvPr>
          <p:cNvSpPr/>
          <p:nvPr/>
        </p:nvSpPr>
        <p:spPr>
          <a:xfrm>
            <a:off x="2966305" y="4646228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68C79F36-2F6D-4FB9-A8F2-10D1AE21DEEE}"/>
              </a:ext>
            </a:extLst>
          </p:cNvPr>
          <p:cNvSpPr/>
          <p:nvPr/>
        </p:nvSpPr>
        <p:spPr>
          <a:xfrm>
            <a:off x="3316941" y="4667362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6ADBD9"/>
                </a:solidFill>
                <a:latin typeface="Open Sans" panose="020B0604020202020204"/>
              </a:rPr>
              <a:t>Detalhes das análises</a:t>
            </a:r>
          </a:p>
        </p:txBody>
      </p:sp>
      <p:sp>
        <p:nvSpPr>
          <p:cNvPr id="18" name="Google Shape;115;p18">
            <a:extLst>
              <a:ext uri="{FF2B5EF4-FFF2-40B4-BE49-F238E27FC236}">
                <a16:creationId xmlns:a16="http://schemas.microsoft.com/office/drawing/2014/main" id="{C96C00F6-9E1A-453F-BCEF-962D79CE88CC}"/>
              </a:ext>
            </a:extLst>
          </p:cNvPr>
          <p:cNvSpPr txBox="1"/>
          <p:nvPr/>
        </p:nvSpPr>
        <p:spPr>
          <a:xfrm>
            <a:off x="207272" y="2088245"/>
            <a:ext cx="2147322" cy="397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Bancárias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Qtd_cartaocred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Qtd_contacorr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Qtd_contapoup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50" name="Picture 2" descr="Origem dos bancos - Surgimento das cédulas e dos empréstimos">
            <a:extLst>
              <a:ext uri="{FF2B5EF4-FFF2-40B4-BE49-F238E27FC236}">
                <a16:creationId xmlns:a16="http://schemas.microsoft.com/office/drawing/2014/main" id="{D9D82C94-7E6E-420A-AAE8-BF8306FE4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143" y="1542357"/>
            <a:ext cx="2487857" cy="139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8027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52D1671-F734-4DF4-83BD-89D79DB0B53D}"/>
              </a:ext>
            </a:extLst>
          </p:cNvPr>
          <p:cNvGrpSpPr/>
          <p:nvPr/>
        </p:nvGrpSpPr>
        <p:grpSpPr>
          <a:xfrm>
            <a:off x="895580" y="1368245"/>
            <a:ext cx="720000" cy="720000"/>
            <a:chOff x="7879707" y="1795744"/>
            <a:chExt cx="720000" cy="720000"/>
          </a:xfrm>
        </p:grpSpPr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EB25AFC4-80E4-4CE7-B2CF-785C165A5A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79707" y="1795744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8D8CD5D1-8155-471C-9EB7-FA4389EC3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1707" y="1867744"/>
              <a:ext cx="576000" cy="576000"/>
            </a:xfrm>
            <a:prstGeom prst="rect">
              <a:avLst/>
            </a:prstGeom>
          </p:spPr>
        </p:pic>
      </p:grp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4.v.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BB4EE51-DE00-453E-9695-401F0F716ACA}"/>
              </a:ext>
            </a:extLst>
          </p:cNvPr>
          <p:cNvCxnSpPr>
            <a:cxnSpLocks/>
          </p:cNvCxnSpPr>
          <p:nvPr/>
        </p:nvCxnSpPr>
        <p:spPr>
          <a:xfrm>
            <a:off x="2452254" y="1524004"/>
            <a:ext cx="0" cy="3475728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>
            <a:extLst>
              <a:ext uri="{FF2B5EF4-FFF2-40B4-BE49-F238E27FC236}">
                <a16:creationId xmlns:a16="http://schemas.microsoft.com/office/drawing/2014/main" id="{283EE7C1-7DAD-4683-8C9E-880DF6A12DE3}"/>
              </a:ext>
            </a:extLst>
          </p:cNvPr>
          <p:cNvSpPr/>
          <p:nvPr/>
        </p:nvSpPr>
        <p:spPr>
          <a:xfrm>
            <a:off x="2922764" y="1549385"/>
            <a:ext cx="9269236" cy="138617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F743BB4-87B9-4616-9FA5-AB6B13C5F0FD}"/>
              </a:ext>
            </a:extLst>
          </p:cNvPr>
          <p:cNvSpPr txBox="1"/>
          <p:nvPr/>
        </p:nvSpPr>
        <p:spPr>
          <a:xfrm>
            <a:off x="2930794" y="1596110"/>
            <a:ext cx="66756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Escolares</a:t>
            </a:r>
          </a:p>
          <a:p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Cerca de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metade dos entrevistados possuem 12 anos de estudo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o que é condizente com a informação de instrução onde a maioria da base possui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ensino médio completo (87%) </a:t>
            </a:r>
            <a:endParaRPr lang="pt-BR" sz="1100" b="1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43" name="Botão de Ação: Obter Informações 4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F817917B-CC29-48D2-8E16-7FB229BCEDDA}"/>
              </a:ext>
            </a:extLst>
          </p:cNvPr>
          <p:cNvSpPr/>
          <p:nvPr/>
        </p:nvSpPr>
        <p:spPr>
          <a:xfrm>
            <a:off x="2966305" y="4646228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68C79F36-2F6D-4FB9-A8F2-10D1AE21DEEE}"/>
              </a:ext>
            </a:extLst>
          </p:cNvPr>
          <p:cNvSpPr/>
          <p:nvPr/>
        </p:nvSpPr>
        <p:spPr>
          <a:xfrm>
            <a:off x="3316941" y="4667362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6ADBD9"/>
                </a:solidFill>
                <a:latin typeface="Open Sans" panose="020B0604020202020204"/>
              </a:rPr>
              <a:t>Detalhes das análises</a:t>
            </a:r>
          </a:p>
        </p:txBody>
      </p:sp>
      <p:sp>
        <p:nvSpPr>
          <p:cNvPr id="26" name="Google Shape;115;p18">
            <a:extLst>
              <a:ext uri="{FF2B5EF4-FFF2-40B4-BE49-F238E27FC236}">
                <a16:creationId xmlns:a16="http://schemas.microsoft.com/office/drawing/2014/main" id="{73AC26E7-64B7-4F5F-8A18-F63079481888}"/>
              </a:ext>
            </a:extLst>
          </p:cNvPr>
          <p:cNvSpPr txBox="1"/>
          <p:nvPr/>
        </p:nvSpPr>
        <p:spPr>
          <a:xfrm>
            <a:off x="207272" y="2088245"/>
            <a:ext cx="1695799" cy="3101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Escolares</a:t>
            </a:r>
            <a:endParaRPr lang="pt-BR"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Anos_estudo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Instrucao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30" name="Picture 6" descr="Semana da Educação debate como a inclusão pode transformar a sociedade  brasileira – Jornal da USP">
            <a:extLst>
              <a:ext uri="{FF2B5EF4-FFF2-40B4-BE49-F238E27FC236}">
                <a16:creationId xmlns:a16="http://schemas.microsoft.com/office/drawing/2014/main" id="{F217A932-906B-499E-A7E7-0EA11AB3A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309" y="1551720"/>
            <a:ext cx="2640000" cy="13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303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15;p18">
            <a:extLst>
              <a:ext uri="{FF2B5EF4-FFF2-40B4-BE49-F238E27FC236}">
                <a16:creationId xmlns:a16="http://schemas.microsoft.com/office/drawing/2014/main" id="{4A11BA8B-ED0A-496B-9416-AB56320E22CB}"/>
              </a:ext>
            </a:extLst>
          </p:cNvPr>
          <p:cNvSpPr txBox="1"/>
          <p:nvPr/>
        </p:nvSpPr>
        <p:spPr>
          <a:xfrm>
            <a:off x="299117" y="3618973"/>
            <a:ext cx="2020232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Variável Resposta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Freq_Graduacao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1 = Sim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0 = Não</a:t>
            </a:r>
            <a:endParaRPr lang="pt-BR" sz="1200" dirty="0">
              <a:solidFill>
                <a:schemeClr val="dk1"/>
              </a:solidFill>
              <a:latin typeface="Open Sans" panose="020B0604020202020204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CE49737E-560D-4F82-8A7B-599CAB0FC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86" y="2233431"/>
            <a:ext cx="1065600" cy="1065600"/>
          </a:xfrm>
          <a:prstGeom prst="ellipse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42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099F761-597C-4CB9-8554-D45C023DFE2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4.v.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90FFE8E-C58F-4ECD-9C25-F4E332BD0138}"/>
              </a:ext>
            </a:extLst>
          </p:cNvPr>
          <p:cNvSpPr/>
          <p:nvPr/>
        </p:nvSpPr>
        <p:spPr>
          <a:xfrm>
            <a:off x="-8967" y="1118712"/>
            <a:ext cx="9961332" cy="45849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6BFBDE8-409D-4B21-AF90-F14333021A29}"/>
              </a:ext>
            </a:extLst>
          </p:cNvPr>
          <p:cNvSpPr txBox="1"/>
          <p:nvPr/>
        </p:nvSpPr>
        <p:spPr>
          <a:xfrm>
            <a:off x="360000" y="1194072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Dos 27.543 entrevistados da base, 11% frequentam um curso de ensino superior 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29A1FC-708D-4EB9-A140-D2C2BB9CD42B}"/>
              </a:ext>
            </a:extLst>
          </p:cNvPr>
          <p:cNvCxnSpPr>
            <a:cxnSpLocks/>
          </p:cNvCxnSpPr>
          <p:nvPr/>
        </p:nvCxnSpPr>
        <p:spPr>
          <a:xfrm>
            <a:off x="2452254" y="2036632"/>
            <a:ext cx="0" cy="3475728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1E7179B2-11CD-40CF-B5BB-C38DF84416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0403002"/>
              </p:ext>
            </p:extLst>
          </p:nvPr>
        </p:nvGraphicFramePr>
        <p:xfrm>
          <a:off x="2169148" y="2036632"/>
          <a:ext cx="6119813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6118950" imgH="3238409" progId="Excel.Sheet.12">
                  <p:link updateAutomatic="1"/>
                </p:oleObj>
              </mc:Choice>
              <mc:Fallback>
                <p:oleObj name="Worksheet" r:id="rId4" imgW="6118950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9148" y="2036632"/>
                        <a:ext cx="6119813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tângulo 2">
            <a:extLst>
              <a:ext uri="{FF2B5EF4-FFF2-40B4-BE49-F238E27FC236}">
                <a16:creationId xmlns:a16="http://schemas.microsoft.com/office/drawing/2014/main" id="{34A6BBA8-21F4-432E-8D7D-17B0C891EFC7}"/>
              </a:ext>
            </a:extLst>
          </p:cNvPr>
          <p:cNvSpPr/>
          <p:nvPr/>
        </p:nvSpPr>
        <p:spPr>
          <a:xfrm>
            <a:off x="7389774" y="3241176"/>
            <a:ext cx="35258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O percentual real na base de dados é de 4% mas após os filtros de elegibilidade o percentual foi para 11%.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2BF2F7F1-BCE3-4BBF-8E4E-BE933255471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778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296F500-72AF-4F9B-BB22-FCBCD1B417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1" r="2098"/>
          <a:stretch/>
        </p:blipFill>
        <p:spPr>
          <a:xfrm>
            <a:off x="10267" y="1577095"/>
            <a:ext cx="5336027" cy="324000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E9B7DB0E-0ED4-4B8A-B017-263C1208B851}"/>
              </a:ext>
            </a:extLst>
          </p:cNvPr>
          <p:cNvSpPr/>
          <p:nvPr/>
        </p:nvSpPr>
        <p:spPr>
          <a:xfrm>
            <a:off x="2936209" y="1577095"/>
            <a:ext cx="6941127" cy="3240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4.vi.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x Target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4FAF0F12-8EE2-48B7-94AA-2B2207624768}"/>
              </a:ext>
            </a:extLst>
          </p:cNvPr>
          <p:cNvSpPr/>
          <p:nvPr/>
        </p:nvSpPr>
        <p:spPr>
          <a:xfrm>
            <a:off x="3172282" y="1795185"/>
            <a:ext cx="694112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Principais variáveis que explicam o target: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2" name="Botão de Ação: Obter Informações 2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E6BC50D7-EF83-44C3-B848-332E7F530556}"/>
              </a:ext>
            </a:extLst>
          </p:cNvPr>
          <p:cNvSpPr/>
          <p:nvPr/>
        </p:nvSpPr>
        <p:spPr>
          <a:xfrm>
            <a:off x="3783588" y="4388802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ADFC4BD-D8C9-4C24-B372-A41F14AE936D}"/>
              </a:ext>
            </a:extLst>
          </p:cNvPr>
          <p:cNvSpPr/>
          <p:nvPr/>
        </p:nvSpPr>
        <p:spPr>
          <a:xfrm>
            <a:off x="4107588" y="4421010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Detalhes das análises</a:t>
            </a:r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E913D8C9-0AFC-4BF4-8D41-A49EFDE467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8870880"/>
              </p:ext>
            </p:extLst>
          </p:nvPr>
        </p:nvGraphicFramePr>
        <p:xfrm>
          <a:off x="3503381" y="2229082"/>
          <a:ext cx="5059363" cy="198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5059782" imgH="1988922" progId="Excel.Sheet.12">
                  <p:link updateAutomatic="1"/>
                </p:oleObj>
              </mc:Choice>
              <mc:Fallback>
                <p:oleObj name="Worksheet" r:id="rId6" imgW="5059782" imgH="1988922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03381" y="2229082"/>
                        <a:ext cx="5059363" cy="1989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17459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9787948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Google Shape;115;p18">
            <a:extLst>
              <a:ext uri="{FF2B5EF4-FFF2-40B4-BE49-F238E27FC236}">
                <a16:creationId xmlns:a16="http://schemas.microsoft.com/office/drawing/2014/main" id="{AD5E3D5B-4DB5-4E11-AB70-628F9A625BBA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Objetivos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Conceitos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Critérios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Histórico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de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Variáveis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de frequências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Gráficos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de </a:t>
            </a:r>
            <a:r>
              <a:rPr lang="pt-BR" sz="1200" i="1" dirty="0">
                <a:solidFill>
                  <a:srgbClr val="DDDDDD"/>
                </a:solidFill>
                <a:latin typeface="Open Sans"/>
                <a:sym typeface="Open Sans"/>
              </a:rPr>
              <a:t>outliers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Análise de</a:t>
            </a: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 </a:t>
            </a:r>
            <a:r>
              <a:rPr lang="pt-BR" sz="1200" i="1" dirty="0" err="1">
                <a:solidFill>
                  <a:srgbClr val="DDDDDD"/>
                </a:solidFill>
                <a:latin typeface="Open Sans"/>
                <a:sym typeface="Open Sans"/>
              </a:rPr>
              <a:t>missings</a:t>
            </a:r>
            <a:endParaRPr lang="pt-BR" sz="1200" i="1" dirty="0">
              <a:solidFill>
                <a:srgbClr val="DDDDDD"/>
              </a:solidFill>
              <a:latin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993373" y="2987963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Árvore de Decisão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15;p18">
            <a:extLst>
              <a:ext uri="{FF2B5EF4-FFF2-40B4-BE49-F238E27FC236}">
                <a16:creationId xmlns:a16="http://schemas.microsoft.com/office/drawing/2014/main" id="{1AB15A37-AE08-4C9E-BCC7-7D574DF19B47}"/>
              </a:ext>
            </a:extLst>
          </p:cNvPr>
          <p:cNvSpPr txBox="1"/>
          <p:nvPr/>
        </p:nvSpPr>
        <p:spPr>
          <a:xfrm>
            <a:off x="8830930" y="2987964"/>
            <a:ext cx="1763760" cy="211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da técnica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Validação dos resultados com negócios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Escolha da técnica que melhor se adeque ao uso e estratégias da área de negócios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C7653D6A-8ACA-417F-AFF4-E33C10C3F7D1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Random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Forest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Boosting</a:t>
            </a:r>
            <a:endParaRPr lang="pt-BR" sz="1200" dirty="0">
              <a:solidFill>
                <a:srgbClr val="DDDDD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SVM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Deep</a:t>
            </a: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Espaço Reservado para Número de Slide 4">
            <a:extLst>
              <a:ext uri="{FF2B5EF4-FFF2-40B4-BE49-F238E27FC236}">
                <a16:creationId xmlns:a16="http://schemas.microsoft.com/office/drawing/2014/main" id="{A1CE2BF2-52D0-4B74-90D5-03FCB69860B7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7" name="Pentágono 16">
            <a:extLst>
              <a:ext uri="{FF2B5EF4-FFF2-40B4-BE49-F238E27FC236}">
                <a16:creationId xmlns:a16="http://schemas.microsoft.com/office/drawing/2014/main" id="{58ABC1F7-E540-4BF7-B9A5-D8078D521D8D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9940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Agrupar 36">
            <a:extLst>
              <a:ext uri="{FF2B5EF4-FFF2-40B4-BE49-F238E27FC236}">
                <a16:creationId xmlns:a16="http://schemas.microsoft.com/office/drawing/2014/main" id="{D0344037-3C7F-4A99-ACBD-4633CC85829D}"/>
              </a:ext>
            </a:extLst>
          </p:cNvPr>
          <p:cNvGrpSpPr/>
          <p:nvPr/>
        </p:nvGrpSpPr>
        <p:grpSpPr>
          <a:xfrm>
            <a:off x="4100945" y="1948289"/>
            <a:ext cx="8091055" cy="2736498"/>
            <a:chOff x="8497038" y="155404"/>
            <a:chExt cx="2827606" cy="2308431"/>
          </a:xfrm>
        </p:grpSpPr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D902E99D-1B43-474C-AC5E-3E8665E2FA1E}"/>
                </a:ext>
              </a:extLst>
            </p:cNvPr>
            <p:cNvSpPr/>
            <p:nvPr/>
          </p:nvSpPr>
          <p:spPr>
            <a:xfrm>
              <a:off x="8497038" y="155404"/>
              <a:ext cx="2827606" cy="2308431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endParaRPr>
            </a:p>
          </p:txBody>
        </p:sp>
        <p:pic>
          <p:nvPicPr>
            <p:cNvPr id="39" name="Google Shape;62;p13">
              <a:extLst>
                <a:ext uri="{FF2B5EF4-FFF2-40B4-BE49-F238E27FC236}">
                  <a16:creationId xmlns:a16="http://schemas.microsoft.com/office/drawing/2014/main" id="{8B9985CB-6CA9-436F-94A6-2475F49B55AD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10275555" y="193016"/>
              <a:ext cx="1028361" cy="22280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410725" y="379620"/>
            <a:ext cx="43400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A0048961-CD76-49B1-8FA0-47C86D7D8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57" t="20485" r="70666" b="70204"/>
          <a:stretch/>
        </p:blipFill>
        <p:spPr>
          <a:xfrm>
            <a:off x="10606907" y="6397119"/>
            <a:ext cx="1197466" cy="283584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9AF75BDE-2DA8-42CE-8B19-0AC78647E4C2}"/>
              </a:ext>
            </a:extLst>
          </p:cNvPr>
          <p:cNvSpPr/>
          <p:nvPr/>
        </p:nvSpPr>
        <p:spPr>
          <a:xfrm>
            <a:off x="4254634" y="2262611"/>
            <a:ext cx="642060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Tratamento das base de dados para modelagem</a:t>
            </a:r>
          </a:p>
          <a:p>
            <a:pPr marL="228600" indent="-228600">
              <a:buFont typeface="+mj-lt"/>
              <a:buAutoNum type="arabicPeriod"/>
            </a:pPr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80% aleatório para treino e 20% para teste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Treino: 22.034 clientes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Teste: 5.509 clientes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Balanceamento da resposta na base de treino: amostra aleatória do grupo 0 e total de 1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2356 pessoas que frequentam ensino superior (target =1)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2356 pessoas que não frequentam (target =0)</a:t>
            </a:r>
          </a:p>
          <a:p>
            <a:pPr lvl="1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3" name="Picture 6" descr="Black and Gray Mining Rig">
            <a:extLst>
              <a:ext uri="{FF2B5EF4-FFF2-40B4-BE49-F238E27FC236}">
                <a16:creationId xmlns:a16="http://schemas.microsoft.com/office/drawing/2014/main" id="{C6C69585-8FF6-4739-8755-E6BAE9C5E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1" y="1948289"/>
            <a:ext cx="4100945" cy="273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959083A9-F22A-4E5C-A958-DFA82D6457E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Estatística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Tradicional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BALANCEAMENTO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BASES DE TREINO E TESTE</a:t>
            </a:r>
          </a:p>
        </p:txBody>
      </p:sp>
    </p:spTree>
    <p:extLst>
      <p:ext uri="{BB962C8B-B14F-4D97-AF65-F5344CB8AC3E}">
        <p14:creationId xmlns:p14="http://schemas.microsoft.com/office/powerpoint/2010/main" val="33868119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2E3084BB-CDAD-4497-A3B6-5B3302CE7D64}"/>
              </a:ext>
            </a:extLst>
          </p:cNvPr>
          <p:cNvSpPr/>
          <p:nvPr/>
        </p:nvSpPr>
        <p:spPr>
          <a:xfrm>
            <a:off x="0" y="1462576"/>
            <a:ext cx="10082143" cy="76105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5BA779B-71F7-4F9E-9601-5EE09AEA125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Logística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INTERPRETAÇÃO DAS VARIÁVEIS</a:t>
            </a:r>
          </a:p>
        </p:txBody>
      </p:sp>
      <p:sp>
        <p:nvSpPr>
          <p:cNvPr id="11" name="Rectangle 29">
            <a:extLst>
              <a:ext uri="{FF2B5EF4-FFF2-40B4-BE49-F238E27FC236}">
                <a16:creationId xmlns:a16="http://schemas.microsoft.com/office/drawing/2014/main" id="{ED14F48B-1AAF-420F-85D4-B929861DE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1" y="1500676"/>
            <a:ext cx="5613400" cy="685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0" hangingPunct="0">
              <a:lnSpc>
                <a:spcPct val="110000"/>
              </a:lnSpc>
              <a:buClr>
                <a:srgbClr val="800000"/>
              </a:buClr>
            </a:pPr>
            <a:r>
              <a:rPr lang="pt-BR" altLang="pt-BR" sz="1200" b="0" dirty="0">
                <a:solidFill>
                  <a:srgbClr val="434343"/>
                </a:solidFill>
                <a:latin typeface="Open sans" panose="020B0604020202020204"/>
              </a:rPr>
              <a:t>	O modelo seleciona as variáveis mais relevantes e estima um peso para cada uma de suas categorias, atribuindo para cada cliente a probabilidade de se tornar inadimplente.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83CDBC2-65FC-43B9-8ED3-AE3D90615E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28" t="-12170" b="1"/>
          <a:stretch/>
        </p:blipFill>
        <p:spPr>
          <a:xfrm>
            <a:off x="7404100" y="1486821"/>
            <a:ext cx="2627242" cy="685764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1AAB662-7ED0-48ED-999D-4F13FFCB0A4C}"/>
              </a:ext>
            </a:extLst>
          </p:cNvPr>
          <p:cNvSpPr/>
          <p:nvPr/>
        </p:nvSpPr>
        <p:spPr>
          <a:xfrm>
            <a:off x="6974174" y="1695099"/>
            <a:ext cx="487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=</a:t>
            </a:r>
            <a:endParaRPr lang="pt-BR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DA67E3F2-993E-4007-A882-5F5509C31E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251693"/>
              </p:ext>
            </p:extLst>
          </p:nvPr>
        </p:nvGraphicFramePr>
        <p:xfrm>
          <a:off x="306111" y="2854676"/>
          <a:ext cx="11117263" cy="230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11117567" imgH="2308894" progId="Excel.Sheet.12">
                  <p:link updateAutomatic="1"/>
                </p:oleObj>
              </mc:Choice>
              <mc:Fallback>
                <p:oleObj name="Worksheet" r:id="rId5" imgW="11117567" imgH="2308894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6111" y="2854676"/>
                        <a:ext cx="11117263" cy="2308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Botão de Ação: Obter Informações 15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3825D794-8311-47A0-BBFC-A74673758B1A}"/>
              </a:ext>
            </a:extLst>
          </p:cNvPr>
          <p:cNvSpPr/>
          <p:nvPr/>
        </p:nvSpPr>
        <p:spPr>
          <a:xfrm>
            <a:off x="6267795" y="5894050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37B0955-487E-4DE8-8C5A-ECE193E32B1C}"/>
              </a:ext>
            </a:extLst>
          </p:cNvPr>
          <p:cNvSpPr/>
          <p:nvPr/>
        </p:nvSpPr>
        <p:spPr>
          <a:xfrm>
            <a:off x="6591794" y="5917551"/>
            <a:ext cx="44582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Detalhes das demais variáveis que não entraram no modelo</a:t>
            </a:r>
          </a:p>
        </p:txBody>
      </p:sp>
    </p:spTree>
    <p:extLst>
      <p:ext uri="{BB962C8B-B14F-4D97-AF65-F5344CB8AC3E}">
        <p14:creationId xmlns:p14="http://schemas.microsoft.com/office/powerpoint/2010/main" val="17043842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C57F39DB-BF96-4300-B480-037463C07D7C}"/>
              </a:ext>
            </a:extLst>
          </p:cNvPr>
          <p:cNvSpPr/>
          <p:nvPr/>
        </p:nvSpPr>
        <p:spPr>
          <a:xfrm>
            <a:off x="384827" y="1166776"/>
            <a:ext cx="5270400" cy="457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47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2CF4C52-87E8-4DB7-843C-E26CB1697C7D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removidas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Logística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Espaço Reservado para Data 5">
            <a:extLst>
              <a:ext uri="{FF2B5EF4-FFF2-40B4-BE49-F238E27FC236}">
                <a16:creationId xmlns:a16="http://schemas.microsoft.com/office/drawing/2014/main" id="{C1101845-0925-4575-8EBD-DB028EBACD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47B3A3A-59FF-43E5-9E33-BCB518D52361}"/>
              </a:ext>
            </a:extLst>
          </p:cNvPr>
          <p:cNvSpPr txBox="1"/>
          <p:nvPr/>
        </p:nvSpPr>
        <p:spPr>
          <a:xfrm>
            <a:off x="466531" y="1241488"/>
            <a:ext cx="4702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removidas na ordem abaixo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4" name="Botão de ação: Retornar 23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06D62259-2C1B-4AB0-A72D-8A669685379C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3C7F8021-F8C4-49C2-9EB5-49C515711E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0791031"/>
              </p:ext>
            </p:extLst>
          </p:nvPr>
        </p:nvGraphicFramePr>
        <p:xfrm>
          <a:off x="1027715" y="1842153"/>
          <a:ext cx="3984625" cy="352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3985247" imgH="3527980" progId="Excel.Sheet.12">
                  <p:link updateAutomatic="1"/>
                </p:oleObj>
              </mc:Choice>
              <mc:Fallback>
                <p:oleObj name="Worksheet" r:id="rId4" imgW="3985247" imgH="3527980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27715" y="1842153"/>
                        <a:ext cx="3984625" cy="3527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02257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55DB43C-390F-446A-A6CF-C04274008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43" y="2571949"/>
            <a:ext cx="9000000" cy="336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1B4D3651-9CFD-4206-BA8E-32EF9787A86F}"/>
              </a:ext>
            </a:extLst>
          </p:cNvPr>
          <p:cNvSpPr/>
          <p:nvPr/>
        </p:nvSpPr>
        <p:spPr>
          <a:xfrm>
            <a:off x="0" y="1002669"/>
            <a:ext cx="6842440" cy="76105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119A2CB7-B11C-4B81-8A8A-CC1F0A49AC96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5.iii. </a:t>
            </a:r>
            <a:r>
              <a:rPr lang="pt-BR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Árvore</a:t>
            </a:r>
            <a:r>
              <a:rPr lang="en-US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decisão</a:t>
            </a:r>
            <a:endParaRPr lang="en-US" dirty="0">
              <a:solidFill>
                <a:srgbClr val="434343"/>
              </a:solidFill>
              <a:latin typeface="Open Sans"/>
              <a:ea typeface="Open Sans"/>
              <a:cs typeface="Open Sans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INTERPRETAÇÃO DAS VARIÁVEIS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5F47299-7615-4100-B6B3-DD08E74F009D}"/>
              </a:ext>
            </a:extLst>
          </p:cNvPr>
          <p:cNvSpPr/>
          <p:nvPr/>
        </p:nvSpPr>
        <p:spPr>
          <a:xfrm>
            <a:off x="185143" y="1136758"/>
            <a:ext cx="67588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Classifica as observações pela combinação de características, por meio de uma árvore de classificação, que explique o evento de inadimplência.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6EC44CE-DCEF-4E56-A036-E963AC3A4E7B}"/>
              </a:ext>
            </a:extLst>
          </p:cNvPr>
          <p:cNvSpPr/>
          <p:nvPr/>
        </p:nvSpPr>
        <p:spPr>
          <a:xfrm>
            <a:off x="7525211" y="1030594"/>
            <a:ext cx="4004180" cy="329320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Intepretação: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A variável mais importante é a variável ANOS_ESTUDO, seguidas pela IDADE e INSTRUCAO</a:t>
            </a: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accent5">
                    <a:lumMod val="75000"/>
                  </a:schemeClr>
                </a:solidFill>
                <a:latin typeface="Open Sans" panose="020B0604020202020204"/>
              </a:rPr>
              <a:t>Perfil com maior probabilidade: </a:t>
            </a:r>
            <a:r>
              <a:rPr lang="pt-BR" sz="1400" dirty="0">
                <a:solidFill>
                  <a:schemeClr val="accent5">
                    <a:lumMod val="75000"/>
                  </a:schemeClr>
                </a:solidFill>
                <a:latin typeface="Open Sans" panose="020B0604020202020204"/>
              </a:rPr>
              <a:t>Mais de 12,5 anos de estudo, menores que 35,5 anos mas que tem anos de estudo menor ou igual a 15,5.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accent2">
                    <a:lumMod val="75000"/>
                  </a:schemeClr>
                </a:solidFill>
                <a:latin typeface="Open Sans" panose="020B0604020202020204"/>
              </a:rPr>
              <a:t>Perfil com menor probabilidade: 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  <a:latin typeface="Open Sans" panose="020B0604020202020204"/>
              </a:rPr>
              <a:t>Anos de estudo menor ou igual a 12,5 anos e que tem idade maior que 40,5 anos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  <a:latin typeface="Open Sans" panose="020B0604020202020204"/>
              </a:rPr>
              <a:t>.</a:t>
            </a:r>
            <a:endParaRPr lang="pt-BR" sz="1400" dirty="0">
              <a:solidFill>
                <a:schemeClr val="accent6">
                  <a:lumMod val="75000"/>
                </a:schemeClr>
              </a:solidFill>
              <a:latin typeface="Open Sans" panose="020B0604020202020204"/>
              <a:ea typeface="Open Sans"/>
              <a:cs typeface="Open Sans"/>
            </a:endParaRPr>
          </a:p>
          <a:p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7153391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D01F0A18-9385-466E-BA40-5D539B381D52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5.iv.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Desempenho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modelos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COMPARAÇÃO ENTRE TÉCNICAS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E456669-CA43-4D09-90E9-85A8865CE744}"/>
              </a:ext>
            </a:extLst>
          </p:cNvPr>
          <p:cNvSpPr/>
          <p:nvPr/>
        </p:nvSpPr>
        <p:spPr>
          <a:xfrm>
            <a:off x="0" y="1442960"/>
            <a:ext cx="12192001" cy="36617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2" name="Rectangle 29">
            <a:extLst>
              <a:ext uri="{FF2B5EF4-FFF2-40B4-BE49-F238E27FC236}">
                <a16:creationId xmlns:a16="http://schemas.microsoft.com/office/drawing/2014/main" id="{E7B4FBFC-8624-418F-B800-6F6867DCD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6360" y="1979977"/>
            <a:ext cx="6513031" cy="1264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Ambas as técnicas apresentaram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</a:rPr>
              <a:t>ótimo acerto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 preditivo. 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A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Árvore de Decisão (AD) 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teve maior acerto geral que a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Regressão Logística (RL), 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83% x 77%, mas a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RL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 acertou mais as pessoas que realmente frequentam uma graduação (Sensibilidade 82% x 79%).</a:t>
            </a:r>
            <a:endParaRPr lang="pt-BR" altLang="pt-BR" sz="1400" b="0" dirty="0">
              <a:solidFill>
                <a:srgbClr val="434343"/>
              </a:solidFill>
              <a:latin typeface="Open sans" panose="020B0604020202020204"/>
              <a:ea typeface="Open sans"/>
              <a:cs typeface="Arial"/>
            </a:endParaRP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A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RL 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também teve ROC um pouco maior que a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AD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.</a:t>
            </a:r>
            <a:endParaRPr lang="pt-BR" altLang="pt-BR" sz="1400" dirty="0">
              <a:solidFill>
                <a:srgbClr val="434343"/>
              </a:solidFill>
              <a:latin typeface="Open sans" panose="020B0604020202020204"/>
              <a:ea typeface="Open sans" panose="020B0604020202020204"/>
            </a:endParaRPr>
          </a:p>
        </p:txBody>
      </p:sp>
      <p:sp>
        <p:nvSpPr>
          <p:cNvPr id="16" name="Botão de Ação: Obter Informações 15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84676F84-E16C-46CD-9ED4-0030ECECF3A9}"/>
              </a:ext>
            </a:extLst>
          </p:cNvPr>
          <p:cNvSpPr/>
          <p:nvPr/>
        </p:nvSpPr>
        <p:spPr>
          <a:xfrm>
            <a:off x="5103184" y="3993321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F1FE6FA-6181-4535-96A9-E82A412E3D80}"/>
              </a:ext>
            </a:extLst>
          </p:cNvPr>
          <p:cNvSpPr/>
          <p:nvPr/>
        </p:nvSpPr>
        <p:spPr>
          <a:xfrm>
            <a:off x="5446975" y="4029891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Detalhes do desempenho: Treino x Teste</a:t>
            </a: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0CF8B9C7-3217-4D21-BD22-8D9FFCA222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7410933"/>
              </p:ext>
            </p:extLst>
          </p:nvPr>
        </p:nvGraphicFramePr>
        <p:xfrm>
          <a:off x="83744" y="1547363"/>
          <a:ext cx="4818000" cy="34528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5029354" imgH="3596765" progId="Excel.Sheet.12">
                  <p:link updateAutomatic="1"/>
                </p:oleObj>
              </mc:Choice>
              <mc:Fallback>
                <p:oleObj name="Worksheet" r:id="rId5" imgW="5029354" imgH="3596765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744" y="1547363"/>
                        <a:ext cx="4818000" cy="34528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2556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62;p13">
            <a:extLst>
              <a:ext uri="{FF2B5EF4-FFF2-40B4-BE49-F238E27FC236}">
                <a16:creationId xmlns:a16="http://schemas.microsoft.com/office/drawing/2014/main" id="{8B9985CB-6CA9-436F-94A6-2475F49B55A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FE5B923B-7615-4D2B-8B10-CCD77CD5B3B9}"/>
              </a:ext>
            </a:extLst>
          </p:cNvPr>
          <p:cNvSpPr txBox="1">
            <a:spLocks/>
          </p:cNvSpPr>
          <p:nvPr/>
        </p:nvSpPr>
        <p:spPr>
          <a:xfrm>
            <a:off x="3647549" y="12575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1. Objetivo do Trabalho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D072FB0-079E-451B-A8DE-04ADFF128F4D}"/>
              </a:ext>
            </a:extLst>
          </p:cNvPr>
          <p:cNvSpPr/>
          <p:nvPr/>
        </p:nvSpPr>
        <p:spPr>
          <a:xfrm>
            <a:off x="3966738" y="838984"/>
            <a:ext cx="72000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 objetivo do trabalho é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predizer o valor do aluguel de acordo com a região, quantidade de quartos e metros quadrados.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predição será realizada utilizando uma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 extraída do site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3" action="ppaction://hlinkfile"/>
              </a:rPr>
              <a:t>Idealista.com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modelos estatísticos e algoritmos de Inteligência Artificial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que selecionarão as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características mais relevantes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que explicam o evento em questão.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Desta formar será possível identificar o melhor as regiões com valores ideais de locação, bem como saber se o valor está na media praticada na região.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Como próximo passo, este trabalho pode incluir uma analise do perfil do arrendador afim de realizar recomendações da local ideal, baseado no clima, comércios locais, hospitais, faixa etária e outras variáveis.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7608045-A8D1-44D8-9177-8B5DDC17C401}"/>
              </a:ext>
            </a:extLst>
          </p:cNvPr>
          <p:cNvSpPr/>
          <p:nvPr/>
        </p:nvSpPr>
        <p:spPr>
          <a:xfrm>
            <a:off x="1438864" y="831681"/>
            <a:ext cx="18984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a-DK" dirty="0">
                <a:solidFill>
                  <a:schemeClr val="accent4"/>
                </a:solidFill>
                <a:latin typeface="Open Sans" panose="020B0604020202020204"/>
              </a:rPr>
              <a:t>Modificar imagem a seu critério</a:t>
            </a:r>
            <a:endParaRPr lang="pt-BR" dirty="0">
              <a:solidFill>
                <a:schemeClr val="accent4"/>
              </a:solidFill>
              <a:latin typeface="Open Sans" panose="020B0604020202020204"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</p:spPr>
      </p:pic>
      <p:pic>
        <p:nvPicPr>
          <p:cNvPr id="90114" name="Picture 2" descr="Portugal é melhor para morar ou para visitar">
            <a:extLst>
              <a:ext uri="{FF2B5EF4-FFF2-40B4-BE49-F238E27FC236}">
                <a16:creationId xmlns:a16="http://schemas.microsoft.com/office/drawing/2014/main" id="{7BF3400A-C69D-4593-8B2B-326CEE1495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38" r="11047"/>
          <a:stretch/>
        </p:blipFill>
        <p:spPr bwMode="auto">
          <a:xfrm>
            <a:off x="-21159" y="0"/>
            <a:ext cx="34286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2168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C07A887-EEAE-4120-BC1D-FD4A8DA3F229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Logística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DESEMPENHO DO MODELO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C4D1B07-7812-4664-80F0-CB062AFE1ED1}"/>
              </a:ext>
            </a:extLst>
          </p:cNvPr>
          <p:cNvSpPr/>
          <p:nvPr/>
        </p:nvSpPr>
        <p:spPr>
          <a:xfrm>
            <a:off x="0" y="1462576"/>
            <a:ext cx="10082143" cy="1031578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6" name="Rectangle 29">
            <a:extLst>
              <a:ext uri="{FF2B5EF4-FFF2-40B4-BE49-F238E27FC236}">
                <a16:creationId xmlns:a16="http://schemas.microsoft.com/office/drawing/2014/main" id="{523D8FFE-2EED-4F24-BE83-083D6A242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200" y="1536750"/>
            <a:ext cx="9520600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just" eaLnBrk="0" hangingPunct="0">
              <a:lnSpc>
                <a:spcPct val="110000"/>
              </a:lnSpc>
              <a:buClr>
                <a:srgbClr val="800000"/>
              </a:buClr>
            </a:pPr>
            <a:r>
              <a:rPr lang="pt-BR" altLang="pt-BR" sz="1200" b="0" dirty="0">
                <a:solidFill>
                  <a:srgbClr val="434343"/>
                </a:solidFill>
                <a:latin typeface="Open sans" panose="020B0604020202020204"/>
              </a:rPr>
              <a:t>O desempenho do modelo, tanto nas bases de treino como de teste, apresentou ótimo acerto preditivo, próximo a 78% no percentual geral de classificação correta. O percentual de acerto do evento de frequentar ensino superior ficou em torno de 81%. O percentual de acerto do evento de não frequentar o ensino superior ficou em torno de 76%. A ROC também ficou estável perto de 84%.</a:t>
            </a:r>
          </a:p>
        </p:txBody>
      </p:sp>
      <p:sp>
        <p:nvSpPr>
          <p:cNvPr id="17" name="Botão de ação: Retornar 16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482E0EDA-F2FA-45EC-A312-C09579F2CECE}"/>
              </a:ext>
            </a:extLst>
          </p:cNvPr>
          <p:cNvSpPr/>
          <p:nvPr/>
        </p:nvSpPr>
        <p:spPr>
          <a:xfrm>
            <a:off x="9770843" y="4363846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E4D2A3BA-4351-4163-9EEE-7106E38E87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6135659"/>
              </p:ext>
            </p:extLst>
          </p:nvPr>
        </p:nvGraphicFramePr>
        <p:xfrm>
          <a:off x="2524132" y="2656289"/>
          <a:ext cx="5033877" cy="360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5029354" imgH="3596765" progId="Excel.Sheet.12">
                  <p:link updateAutomatic="1"/>
                </p:oleObj>
              </mc:Choice>
              <mc:Fallback>
                <p:oleObj name="Worksheet" r:id="rId5" imgW="5029354" imgH="3596765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24132" y="2656289"/>
                        <a:ext cx="5033877" cy="360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16954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099283BA-054C-4C2A-B4B2-C00D9941E8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7673738"/>
              </p:ext>
            </p:extLst>
          </p:nvPr>
        </p:nvGraphicFramePr>
        <p:xfrm>
          <a:off x="2524125" y="2655888"/>
          <a:ext cx="5033963" cy="360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5029354" imgH="3596765" progId="Excel.Sheet.12">
                  <p:link updateAutomatic="1"/>
                </p:oleObj>
              </mc:Choice>
              <mc:Fallback>
                <p:oleObj name="Worksheet" r:id="rId2" imgW="5029354" imgH="3596765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24125" y="2655888"/>
                        <a:ext cx="5033963" cy="3600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tângulo 13">
            <a:extLst>
              <a:ext uri="{FF2B5EF4-FFF2-40B4-BE49-F238E27FC236}">
                <a16:creationId xmlns:a16="http://schemas.microsoft.com/office/drawing/2014/main" id="{4EDE4CE4-AB09-41C0-A60E-5F6E7C2994E9}"/>
              </a:ext>
            </a:extLst>
          </p:cNvPr>
          <p:cNvSpPr/>
          <p:nvPr/>
        </p:nvSpPr>
        <p:spPr>
          <a:xfrm>
            <a:off x="0" y="1462576"/>
            <a:ext cx="10082143" cy="1031578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C07A887-EEAE-4120-BC1D-FD4A8DA3F229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Árvore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Decisão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DESEMPENHO DO MODELO</a:t>
            </a:r>
          </a:p>
        </p:txBody>
      </p:sp>
      <p:sp>
        <p:nvSpPr>
          <p:cNvPr id="17" name="Botão de ação: Retornar 16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482E0EDA-F2FA-45EC-A312-C09579F2CECE}"/>
              </a:ext>
            </a:extLst>
          </p:cNvPr>
          <p:cNvSpPr/>
          <p:nvPr/>
        </p:nvSpPr>
        <p:spPr>
          <a:xfrm>
            <a:off x="9770843" y="4363846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2" name="Rectangle 29">
            <a:extLst>
              <a:ext uri="{FF2B5EF4-FFF2-40B4-BE49-F238E27FC236}">
                <a16:creationId xmlns:a16="http://schemas.microsoft.com/office/drawing/2014/main" id="{410D426E-D154-44F9-856A-D622D9546F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200" y="1536750"/>
            <a:ext cx="9520600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just" eaLnBrk="0" hangingPunct="0">
              <a:lnSpc>
                <a:spcPct val="110000"/>
              </a:lnSpc>
              <a:buClr>
                <a:srgbClr val="800000"/>
              </a:buClr>
            </a:pPr>
            <a:r>
              <a:rPr lang="pt-BR" altLang="pt-BR" sz="1200" b="0" dirty="0">
                <a:solidFill>
                  <a:srgbClr val="434343"/>
                </a:solidFill>
                <a:latin typeface="Open sans" panose="020B0604020202020204"/>
              </a:rPr>
              <a:t>O desempenho do modelo, tanto nas bases de treino como de teste, apresentou ótimo acerto preditivo, próximo a 82% no percentual geral de classificação correta. O percentual de acerto do evento de frequentar ensino superior ficou em torno de 79%. O percentual de acerto do evento de não frequentar o ensino superior ficou em torno de 84%. A ROC teve uma leve queda da base de treino para a base teste, de 89% para 81% demonstrando uma leve instabilidade no modelo.</a:t>
            </a:r>
          </a:p>
        </p:txBody>
      </p:sp>
    </p:spTree>
    <p:extLst>
      <p:ext uri="{BB962C8B-B14F-4D97-AF65-F5344CB8AC3E}">
        <p14:creationId xmlns:p14="http://schemas.microsoft.com/office/powerpoint/2010/main" val="21354246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1325113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Google Shape;115;p18">
            <a:extLst>
              <a:ext uri="{FF2B5EF4-FFF2-40B4-BE49-F238E27FC236}">
                <a16:creationId xmlns:a16="http://schemas.microsoft.com/office/drawing/2014/main" id="{AD5E3D5B-4DB5-4E11-AB70-628F9A625BBA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Objetivos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Conceitos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Critérios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Histórico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de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Variáveis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de frequências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Gráficos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de </a:t>
            </a:r>
            <a:r>
              <a:rPr lang="pt-BR" sz="1200" i="1" dirty="0">
                <a:solidFill>
                  <a:srgbClr val="DDDDDD"/>
                </a:solidFill>
                <a:latin typeface="Open Sans"/>
                <a:sym typeface="Open Sans"/>
              </a:rPr>
              <a:t>outliers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Análise de</a:t>
            </a: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 </a:t>
            </a:r>
            <a:r>
              <a:rPr lang="pt-BR" sz="1200" i="1" dirty="0" err="1">
                <a:solidFill>
                  <a:srgbClr val="DDDDDD"/>
                </a:solidFill>
                <a:latin typeface="Open Sans"/>
                <a:sym typeface="Open Sans"/>
              </a:rPr>
              <a:t>missings</a:t>
            </a:r>
            <a:endParaRPr lang="pt-BR" sz="1200" i="1" dirty="0">
              <a:solidFill>
                <a:srgbClr val="DDDDDD"/>
              </a:solidFill>
              <a:latin typeface="Open Sans"/>
              <a:sym typeface="Open Sans"/>
            </a:endParaRP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993373" y="2987963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Árvore de Decisão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C7653D6A-8ACA-417F-AFF4-E33C10C3F7D1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Random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Forest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Boosting</a:t>
            </a:r>
            <a:endParaRPr lang="pt-BR" sz="1200" dirty="0">
              <a:solidFill>
                <a:srgbClr val="DDDDD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SVM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Deep</a:t>
            </a: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Espaço Reservado para Número de Slide 4">
            <a:extLst>
              <a:ext uri="{FF2B5EF4-FFF2-40B4-BE49-F238E27FC236}">
                <a16:creationId xmlns:a16="http://schemas.microsoft.com/office/drawing/2014/main" id="{A1CE2BF2-52D0-4B74-90D5-03FCB69860B7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7" name="Pentágono 16">
            <a:extLst>
              <a:ext uri="{FF2B5EF4-FFF2-40B4-BE49-F238E27FC236}">
                <a16:creationId xmlns:a16="http://schemas.microsoft.com/office/drawing/2014/main" id="{58ABC1F7-E540-4BF7-B9A5-D8078D521D8D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98703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udents devastated as in-person graduations are canceled - ABC News">
            <a:extLst>
              <a:ext uri="{FF2B5EF4-FFF2-40B4-BE49-F238E27FC236}">
                <a16:creationId xmlns:a16="http://schemas.microsoft.com/office/drawing/2014/main" id="{8598606F-B23B-473D-813C-60D9F7AAB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6" r="16902"/>
          <a:stretch/>
        </p:blipFill>
        <p:spPr bwMode="auto">
          <a:xfrm>
            <a:off x="-9868" y="-8878"/>
            <a:ext cx="4067203" cy="68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tângulo 37">
            <a:extLst>
              <a:ext uri="{FF2B5EF4-FFF2-40B4-BE49-F238E27FC236}">
                <a16:creationId xmlns:a16="http://schemas.microsoft.com/office/drawing/2014/main" id="{D902E99D-1B43-474C-AC5E-3E8665E2FA1E}"/>
              </a:ext>
            </a:extLst>
          </p:cNvPr>
          <p:cNvSpPr/>
          <p:nvPr/>
        </p:nvSpPr>
        <p:spPr>
          <a:xfrm>
            <a:off x="4839286" y="1201127"/>
            <a:ext cx="7352714" cy="4428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414626" y="379620"/>
            <a:ext cx="43400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4483471" y="274949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6.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Conclusões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(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Preliminares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A6A3A2D8-6A84-408C-9312-C49BC22CB3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432739" y="6314406"/>
            <a:ext cx="1705361" cy="327947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256AB113-9BE5-49A4-8452-60AEE132ACF3}"/>
              </a:ext>
            </a:extLst>
          </p:cNvPr>
          <p:cNvSpPr/>
          <p:nvPr/>
        </p:nvSpPr>
        <p:spPr>
          <a:xfrm>
            <a:off x="4861962" y="1248623"/>
            <a:ext cx="7276138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 (RL)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apresentou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melhor desempenho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em comparação com a Árvore de Decisão,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 maior sensibilidade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82%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(excelente desempenho).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As métricas de avaliação da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RL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ficaram mais estáveis comparando o treino e o teste.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Das 57 variáveis disponíveis, apenas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18 foram testadas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 modelo de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RL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sendo elas: Idade, Sexo,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Tem_Plano_Saude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Trabalhou_Ult_12M,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Gastos_Sem_Renda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Qtd_Cartaocred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Qtd_Contacorr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Qtd_Contapoup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Anos_Estudo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Renda_Total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Pc_Renda_Disp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Pc_Renda_Nao_Monet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Pc_Deducao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Instrucao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UF,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Estrato_Pof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Cor_Raca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Composição.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 variáveis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compõe 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 explicam a inadimplência: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Idade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Tem_Plano_Saude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Anos_Estudo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Pc_Renda_Nao_Monet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Pc_Deducao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0414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54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3736A4C-EEC1-4F3B-829B-FFD34CDE99DC}"/>
              </a:ext>
            </a:extLst>
          </p:cNvPr>
          <p:cNvSpPr/>
          <p:nvPr/>
        </p:nvSpPr>
        <p:spPr>
          <a:xfrm>
            <a:off x="1646" y="5359398"/>
            <a:ext cx="10195299" cy="576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D26D684-7514-4CB2-A141-4D9654AE9F24}"/>
              </a:ext>
            </a:extLst>
          </p:cNvPr>
          <p:cNvSpPr/>
          <p:nvPr/>
        </p:nvSpPr>
        <p:spPr>
          <a:xfrm>
            <a:off x="32996" y="5418333"/>
            <a:ext cx="101639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SP é os estado que possui o maior número de entrevistados, seguido por MG e RJ, todos estados do Sudeste.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base é bem distribuída, a maioria das </a:t>
            </a:r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UFs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tem frequência próxima de 3%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5B73C03E-8708-4020-BA14-5F5821F7C82D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0" name="Botão de ação: Retornar 9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F2A00F4B-FCD2-4727-9DA7-98AB72C00625}"/>
              </a:ext>
            </a:extLst>
          </p:cNvPr>
          <p:cNvSpPr/>
          <p:nvPr/>
        </p:nvSpPr>
        <p:spPr>
          <a:xfrm>
            <a:off x="9598489" y="5485398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ABD6E0EE-6618-4569-9D6F-564DE31070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3007145"/>
              </p:ext>
            </p:extLst>
          </p:nvPr>
        </p:nvGraphicFramePr>
        <p:xfrm>
          <a:off x="287174" y="1147934"/>
          <a:ext cx="9723069" cy="3962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9723069" imgH="3962491" progId="Excel.Sheet.12">
                  <p:link updateAutomatic="1"/>
                </p:oleObj>
              </mc:Choice>
              <mc:Fallback>
                <p:oleObj name="Worksheet" r:id="rId4" imgW="9723069" imgH="3962491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7174" y="1147934"/>
                        <a:ext cx="9723069" cy="39624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Imagem 12">
            <a:extLst>
              <a:ext uri="{FF2B5EF4-FFF2-40B4-BE49-F238E27FC236}">
                <a16:creationId xmlns:a16="http://schemas.microsoft.com/office/drawing/2014/main" id="{1C6ABC8F-E75F-42F3-AFB3-8CB20737F96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940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55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E6D7AAC-FB70-4685-830B-211863D2423D}"/>
              </a:ext>
            </a:extLst>
          </p:cNvPr>
          <p:cNvSpPr/>
          <p:nvPr/>
        </p:nvSpPr>
        <p:spPr>
          <a:xfrm>
            <a:off x="6218984" y="3874528"/>
            <a:ext cx="5496613" cy="109345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E4CDB0E-DE03-4703-9450-CA4CAF25D7A7}"/>
              </a:ext>
            </a:extLst>
          </p:cNvPr>
          <p:cNvSpPr/>
          <p:nvPr/>
        </p:nvSpPr>
        <p:spPr>
          <a:xfrm>
            <a:off x="6231713" y="3933463"/>
            <a:ext cx="50543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 parte dos entrevistados moram em regiões urbanas mais concentrados em cidades do interior (43%)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Mulheres são a maioria da base de dados (53%)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Entrevistados são na maioria de cor Parda ou Branca (88% juntos)</a:t>
            </a:r>
          </a:p>
        </p:txBody>
      </p:sp>
      <p:sp>
        <p:nvSpPr>
          <p:cNvPr id="15" name="Botão de ação: Retornar 1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7CF7BB66-95FB-4F50-ABCA-65B87C510392}"/>
              </a:ext>
            </a:extLst>
          </p:cNvPr>
          <p:cNvSpPr/>
          <p:nvPr/>
        </p:nvSpPr>
        <p:spPr>
          <a:xfrm>
            <a:off x="11191527" y="4259254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45E1841F-5BC8-4FF1-9712-10883D9DC2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6127567"/>
              </p:ext>
            </p:extLst>
          </p:nvPr>
        </p:nvGraphicFramePr>
        <p:xfrm>
          <a:off x="1011219" y="1002629"/>
          <a:ext cx="4321175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4320578" imgH="2522311" progId="Excel.Sheet.12">
                  <p:link updateAutomatic="1"/>
                </p:oleObj>
              </mc:Choice>
              <mc:Fallback>
                <p:oleObj name="Worksheet" r:id="rId4" imgW="4320578" imgH="2522311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1219" y="1002629"/>
                        <a:ext cx="4321175" cy="252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FB037DD7-770C-45E3-81B2-2D599EB308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4248423"/>
              </p:ext>
            </p:extLst>
          </p:nvPr>
        </p:nvGraphicFramePr>
        <p:xfrm>
          <a:off x="5887011" y="1002629"/>
          <a:ext cx="5399087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5402490" imgH="2522311" progId="Excel.Sheet.12">
                  <p:link updateAutomatic="1"/>
                </p:oleObj>
              </mc:Choice>
              <mc:Fallback>
                <p:oleObj name="Worksheet" r:id="rId6" imgW="5402490" imgH="2522311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87011" y="1002629"/>
                        <a:ext cx="5399087" cy="252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9F0EF321-9237-4609-800C-5DC876636D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8962747"/>
              </p:ext>
            </p:extLst>
          </p:nvPr>
        </p:nvGraphicFramePr>
        <p:xfrm>
          <a:off x="111900" y="3835399"/>
          <a:ext cx="6119813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6118950" imgH="2522311" progId="Excel.Sheet.12">
                  <p:link updateAutomatic="1"/>
                </p:oleObj>
              </mc:Choice>
              <mc:Fallback>
                <p:oleObj name="Worksheet" r:id="rId8" imgW="6118950" imgH="2522311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1900" y="3835399"/>
                        <a:ext cx="6119813" cy="252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Imagem 15">
            <a:extLst>
              <a:ext uri="{FF2B5EF4-FFF2-40B4-BE49-F238E27FC236}">
                <a16:creationId xmlns:a16="http://schemas.microsoft.com/office/drawing/2014/main" id="{B3222EC1-AE90-441C-9170-06F9A5B4667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060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1BDF583E-F756-4DA1-946A-301BCC7DC215}"/>
              </a:ext>
            </a:extLst>
          </p:cNvPr>
          <p:cNvSpPr/>
          <p:nvPr/>
        </p:nvSpPr>
        <p:spPr>
          <a:xfrm>
            <a:off x="0" y="4541464"/>
            <a:ext cx="10195299" cy="83429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56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539B97D-94E1-470D-A176-43CE0E7F1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0" y="1387451"/>
            <a:ext cx="3694091" cy="2520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F51878A-082F-4F08-BAE9-21C67551F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227" y="1387451"/>
            <a:ext cx="3579545" cy="2520000"/>
          </a:xfrm>
          <a:prstGeom prst="rect">
            <a:avLst/>
          </a:prstGeom>
        </p:spPr>
      </p:pic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CEE8BFCC-F8E8-4165-8AF1-1ECA54FA09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3168707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1935454" imgH="1767829" progId="Excel.Sheet.12">
                  <p:link updateAutomatic="1"/>
                </p:oleObj>
              </mc:Choice>
              <mc:Fallback>
                <p:oleObj name="Worksheet" r:id="rId5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tângulo 22">
            <a:extLst>
              <a:ext uri="{FF2B5EF4-FFF2-40B4-BE49-F238E27FC236}">
                <a16:creationId xmlns:a16="http://schemas.microsoft.com/office/drawing/2014/main" id="{705657C8-FBC9-4A01-88B1-ADF02C1097F8}"/>
              </a:ext>
            </a:extLst>
          </p:cNvPr>
          <p:cNvSpPr/>
          <p:nvPr/>
        </p:nvSpPr>
        <p:spPr>
          <a:xfrm>
            <a:off x="318365" y="4614576"/>
            <a:ext cx="93922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base de dados é de clientes de meia idade, sendo metade dos clientes com menos de 37 anos e 75% dos clientes abaixo de 48.</a:t>
            </a:r>
          </a:p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Verificamos uma distribuição assimétrica à direita indicando poucos clientes com idades maiores.</a:t>
            </a:r>
          </a:p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idade mínima é de 17 anos que está condizente com o filtro feito na base de trabalhar apenas com maiores de 17 anos.</a:t>
            </a:r>
          </a:p>
        </p:txBody>
      </p:sp>
      <p:sp>
        <p:nvSpPr>
          <p:cNvPr id="24" name="Botão de ação: Retornar 23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C9FA5DD5-2780-41A6-B802-7E123B1A8EE8}"/>
              </a:ext>
            </a:extLst>
          </p:cNvPr>
          <p:cNvSpPr/>
          <p:nvPr/>
        </p:nvSpPr>
        <p:spPr>
          <a:xfrm>
            <a:off x="9712253" y="4796609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E97F27DB-D996-4A20-95F9-B6646DB576E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288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57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3736A4C-EEC1-4F3B-829B-FFD34CDE99DC}"/>
              </a:ext>
            </a:extLst>
          </p:cNvPr>
          <p:cNvSpPr/>
          <p:nvPr/>
        </p:nvSpPr>
        <p:spPr>
          <a:xfrm>
            <a:off x="1646" y="4897759"/>
            <a:ext cx="10195299" cy="576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D26D684-7514-4CB2-A141-4D9654AE9F24}"/>
              </a:ext>
            </a:extLst>
          </p:cNvPr>
          <p:cNvSpPr/>
          <p:nvPr/>
        </p:nvSpPr>
        <p:spPr>
          <a:xfrm>
            <a:off x="32996" y="4956694"/>
            <a:ext cx="101639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Entrevistados sem plano de saúde são maioria na base (68%)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Maioria trabalhou nos últimos 12 meses (84%)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5B73C03E-8708-4020-BA14-5F5821F7C82D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0" name="Botão de ação: Retornar 9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F2A00F4B-FCD2-4727-9DA7-98AB72C00625}"/>
              </a:ext>
            </a:extLst>
          </p:cNvPr>
          <p:cNvSpPr/>
          <p:nvPr/>
        </p:nvSpPr>
        <p:spPr>
          <a:xfrm>
            <a:off x="9598489" y="5023759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graphicFrame>
        <p:nvGraphicFramePr>
          <p:cNvPr id="13" name="Objeto 12">
            <a:extLst>
              <a:ext uri="{FF2B5EF4-FFF2-40B4-BE49-F238E27FC236}">
                <a16:creationId xmlns:a16="http://schemas.microsoft.com/office/drawing/2014/main" id="{4A1C927D-BBA3-4F28-93DC-C5190EA01B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486915"/>
              </p:ext>
            </p:extLst>
          </p:nvPr>
        </p:nvGraphicFramePr>
        <p:xfrm>
          <a:off x="538376" y="1283604"/>
          <a:ext cx="6120000" cy="2857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5402490" imgH="2522311" progId="Excel.Sheet.12">
                  <p:link updateAutomatic="1"/>
                </p:oleObj>
              </mc:Choice>
              <mc:Fallback>
                <p:oleObj name="Worksheet" r:id="rId4" imgW="5402490" imgH="2522311" progId="Excel.Sheet.12">
                  <p:link updateAutomatic="1"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0F08B9FE-9AF2-4B69-87E7-BEE8CC984E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8376" y="1283604"/>
                        <a:ext cx="6120000" cy="2857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o 13">
            <a:extLst>
              <a:ext uri="{FF2B5EF4-FFF2-40B4-BE49-F238E27FC236}">
                <a16:creationId xmlns:a16="http://schemas.microsoft.com/office/drawing/2014/main" id="{DC6B65E4-6812-46F6-885C-88FEC4734F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6328476"/>
              </p:ext>
            </p:extLst>
          </p:nvPr>
        </p:nvGraphicFramePr>
        <p:xfrm>
          <a:off x="5534977" y="1283604"/>
          <a:ext cx="6120000" cy="2857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5402490" imgH="2522311" progId="Excel.Sheet.12">
                  <p:link updateAutomatic="1"/>
                </p:oleObj>
              </mc:Choice>
              <mc:Fallback>
                <p:oleObj name="Worksheet" r:id="rId6" imgW="5402490" imgH="2522311" progId="Excel.Sheet.12">
                  <p:link updateAutomatic="1"/>
                  <p:pic>
                    <p:nvPicPr>
                      <p:cNvPr id="7" name="Objeto 6">
                        <a:extLst>
                          <a:ext uri="{FF2B5EF4-FFF2-40B4-BE49-F238E27FC236}">
                            <a16:creationId xmlns:a16="http://schemas.microsoft.com/office/drawing/2014/main" id="{54B41E03-61CE-4A43-AB99-F6604578C1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34977" y="1283604"/>
                        <a:ext cx="6120000" cy="2857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Imagem 17">
            <a:extLst>
              <a:ext uri="{FF2B5EF4-FFF2-40B4-BE49-F238E27FC236}">
                <a16:creationId xmlns:a16="http://schemas.microsoft.com/office/drawing/2014/main" id="{9B41315D-3251-485C-9C57-84D9F906AAE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072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58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E6D7AAC-FB70-4685-830B-211863D2423D}"/>
              </a:ext>
            </a:extLst>
          </p:cNvPr>
          <p:cNvSpPr/>
          <p:nvPr/>
        </p:nvSpPr>
        <p:spPr>
          <a:xfrm>
            <a:off x="6218984" y="4007694"/>
            <a:ext cx="5496613" cy="954924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E4CDB0E-DE03-4703-9450-CA4CAF25D7A7}"/>
              </a:ext>
            </a:extLst>
          </p:cNvPr>
          <p:cNvSpPr/>
          <p:nvPr/>
        </p:nvSpPr>
        <p:spPr>
          <a:xfrm>
            <a:off x="6231713" y="4066629"/>
            <a:ext cx="50543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residência dos entrevistados geralmente é composta por mais de um adulto (81%)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Maioria tem o hábito de ter gastos/despesas sem um rendimento próprio (93%)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15" name="Botão de ação: Retornar 1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7CF7BB66-95FB-4F50-ABCA-65B87C510392}"/>
              </a:ext>
            </a:extLst>
          </p:cNvPr>
          <p:cNvSpPr/>
          <p:nvPr/>
        </p:nvSpPr>
        <p:spPr>
          <a:xfrm>
            <a:off x="11191527" y="4323156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20D273FA-0772-45D4-B144-AA4BEC9132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8067218"/>
              </p:ext>
            </p:extLst>
          </p:nvPr>
        </p:nvGraphicFramePr>
        <p:xfrm>
          <a:off x="145133" y="1089331"/>
          <a:ext cx="7635875" cy="2582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7635163" imgH="2583112" progId="Excel.Sheet.12">
                  <p:link updateAutomatic="1"/>
                </p:oleObj>
              </mc:Choice>
              <mc:Fallback>
                <p:oleObj name="Worksheet" r:id="rId4" imgW="7635163" imgH="2583112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5133" y="1089331"/>
                        <a:ext cx="7635875" cy="2582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to 15">
            <a:extLst>
              <a:ext uri="{FF2B5EF4-FFF2-40B4-BE49-F238E27FC236}">
                <a16:creationId xmlns:a16="http://schemas.microsoft.com/office/drawing/2014/main" id="{113D185E-4D6F-4857-9762-5393EB6A29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994405"/>
              </p:ext>
            </p:extLst>
          </p:nvPr>
        </p:nvGraphicFramePr>
        <p:xfrm>
          <a:off x="590468" y="3672194"/>
          <a:ext cx="5399087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5402490" imgH="2522311" progId="Excel.Sheet.12">
                  <p:link updateAutomatic="1"/>
                </p:oleObj>
              </mc:Choice>
              <mc:Fallback>
                <p:oleObj name="Worksheet" r:id="rId6" imgW="5402490" imgH="2522311" progId="Excel.Sheet.12">
                  <p:link updateAutomatic="1"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FB9E0D00-E7F1-429E-84B4-E1659743E6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0468" y="3672194"/>
                        <a:ext cx="5399087" cy="252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Imagem 12">
            <a:extLst>
              <a:ext uri="{FF2B5EF4-FFF2-40B4-BE49-F238E27FC236}">
                <a16:creationId xmlns:a16="http://schemas.microsoft.com/office/drawing/2014/main" id="{71377997-5824-49FC-BA77-5FB279979C7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103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0854CE2-FDA8-43CE-92EB-0421EDBA1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227" y="1387451"/>
            <a:ext cx="3746717" cy="2520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FED855F-7C8D-463C-988E-24A02A7053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0" y="1387451"/>
            <a:ext cx="3856364" cy="252000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1BDF583E-F756-4DA1-946A-301BCC7DC215}"/>
              </a:ext>
            </a:extLst>
          </p:cNvPr>
          <p:cNvSpPr/>
          <p:nvPr/>
        </p:nvSpPr>
        <p:spPr>
          <a:xfrm>
            <a:off x="0" y="4541464"/>
            <a:ext cx="10195299" cy="83429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59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705657C8-FBC9-4A01-88B1-ADF02C1097F8}"/>
              </a:ext>
            </a:extLst>
          </p:cNvPr>
          <p:cNvSpPr/>
          <p:nvPr/>
        </p:nvSpPr>
        <p:spPr>
          <a:xfrm>
            <a:off x="318365" y="4614576"/>
            <a:ext cx="93922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renda total da residência possui distribuição assimétrica acentuada á direita, com a presença de vários outliers superiores, sendo que 75% dos entrevistados possuem renda total menor do que R$6.779,7. A média fica entre a mediana e o 3º quartil o que demonstra que a quantidade de outliers é muito pequena.</a:t>
            </a:r>
          </a:p>
        </p:txBody>
      </p:sp>
      <p:sp>
        <p:nvSpPr>
          <p:cNvPr id="24" name="Botão de ação: Retornar 23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C9FA5DD5-2780-41A6-B802-7E123B1A8EE8}"/>
              </a:ext>
            </a:extLst>
          </p:cNvPr>
          <p:cNvSpPr/>
          <p:nvPr/>
        </p:nvSpPr>
        <p:spPr>
          <a:xfrm>
            <a:off x="9712253" y="4796609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graphicFrame>
        <p:nvGraphicFramePr>
          <p:cNvPr id="10" name="Objeto 9">
            <a:extLst>
              <a:ext uri="{FF2B5EF4-FFF2-40B4-BE49-F238E27FC236}">
                <a16:creationId xmlns:a16="http://schemas.microsoft.com/office/drawing/2014/main" id="{8DEE1012-F0F1-43AC-8DCC-9C965D46FD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3299356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1935454" imgH="1767829" progId="Excel.Sheet.12">
                  <p:link updateAutomatic="1"/>
                </p:oleObj>
              </mc:Choice>
              <mc:Fallback>
                <p:oleObj name="Worksheet" r:id="rId7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Imagem 14">
            <a:extLst>
              <a:ext uri="{FF2B5EF4-FFF2-40B4-BE49-F238E27FC236}">
                <a16:creationId xmlns:a16="http://schemas.microsoft.com/office/drawing/2014/main" id="{676E3ED2-1BA0-43BE-A38A-91DF144483E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678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62;p13">
            <a:extLst>
              <a:ext uri="{FF2B5EF4-FFF2-40B4-BE49-F238E27FC236}">
                <a16:creationId xmlns:a16="http://schemas.microsoft.com/office/drawing/2014/main" id="{8B9985CB-6CA9-436F-94A6-2475F49B55A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FE5B923B-7615-4D2B-8B10-CCD77CD5B3B9}"/>
              </a:ext>
            </a:extLst>
          </p:cNvPr>
          <p:cNvSpPr txBox="1">
            <a:spLocks/>
          </p:cNvSpPr>
          <p:nvPr/>
        </p:nvSpPr>
        <p:spPr>
          <a:xfrm>
            <a:off x="3647549" y="12575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1. Objetivo do Trabalho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D072FB0-079E-451B-A8DE-04ADFF128F4D}"/>
              </a:ext>
            </a:extLst>
          </p:cNvPr>
          <p:cNvSpPr/>
          <p:nvPr/>
        </p:nvSpPr>
        <p:spPr>
          <a:xfrm>
            <a:off x="3938541" y="831681"/>
            <a:ext cx="72000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Encontrar uma casa/apartamento para arrendar em Portugal pode ser uma tarefa bastante desafiadora. Muitas vezes, a procura é maior do que a oferta disponível, o que acaba gerando uma competição acirrada entre os potenciais inquilinos. Além disso, o valor dos aluguéis costuma ser elevado, especialmente em áreas mais centrais das grandes cidades.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Outro desafio para quem busca um novo lar em Portugal é identificar qual cidade é a ideal de acordo com o seu estilo de vida. Cada lugar tem suas características próprias, que podem ser mais ou menos adequadas para diferentes perfis de moradores. Por exemplo, uma pessoa que valoriza a vida noturna e a agitação urbana pode preferir morar em Lisboa ou no Porto, enquanto outra que busca tranquilidade e contato com a natureza pode optar por cidades como Braga ou Coimbra.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l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Além disso, é importante destacar que cada grupo de pessoas pode ter necessidades específicas ao buscar um lugar para morar em Portugal. Por exemplo, casais com filhos podem dar preferência a cidades que ofereçam um ambiente mais familiar e seguro, com acesso a boas escolas e espaços públicos para as crianças brincarem. Essas famílias também podem considerar a proximidade de hospitais e serviços de saúde de qualidade como um fator determinante na escolha do local.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7608045-A8D1-44D8-9177-8B5DDC17C401}"/>
              </a:ext>
            </a:extLst>
          </p:cNvPr>
          <p:cNvSpPr/>
          <p:nvPr/>
        </p:nvSpPr>
        <p:spPr>
          <a:xfrm>
            <a:off x="1438864" y="831681"/>
            <a:ext cx="18984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a-DK" dirty="0">
                <a:solidFill>
                  <a:schemeClr val="accent4"/>
                </a:solidFill>
                <a:latin typeface="Open Sans" panose="020B0604020202020204"/>
              </a:rPr>
              <a:t>Modificar imagem a seu critério</a:t>
            </a:r>
            <a:endParaRPr lang="pt-BR" dirty="0">
              <a:solidFill>
                <a:schemeClr val="accent4"/>
              </a:solidFill>
              <a:latin typeface="Open Sans" panose="020B0604020202020204"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</p:spPr>
      </p:pic>
      <p:pic>
        <p:nvPicPr>
          <p:cNvPr id="90114" name="Picture 2" descr="Portugal é melhor para morar ou para visitar">
            <a:extLst>
              <a:ext uri="{FF2B5EF4-FFF2-40B4-BE49-F238E27FC236}">
                <a16:creationId xmlns:a16="http://schemas.microsoft.com/office/drawing/2014/main" id="{7BF3400A-C69D-4593-8B2B-326CEE1495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38" r="11047"/>
          <a:stretch/>
        </p:blipFill>
        <p:spPr bwMode="auto">
          <a:xfrm>
            <a:off x="-21159" y="0"/>
            <a:ext cx="34286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863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75FC3F88-818E-4756-BBDE-D8E1CEF702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8749285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935454" imgH="1767829" progId="Excel.Sheet.12">
                  <p:link updateAutomatic="1"/>
                </p:oleObj>
              </mc:Choice>
              <mc:Fallback>
                <p:oleObj name="Worksheet" r:id="rId2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Imagem 15">
            <a:extLst>
              <a:ext uri="{FF2B5EF4-FFF2-40B4-BE49-F238E27FC236}">
                <a16:creationId xmlns:a16="http://schemas.microsoft.com/office/drawing/2014/main" id="{0E33ED25-CE56-4660-BA55-C3F1A635D9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0" y="1387451"/>
            <a:ext cx="3703636" cy="25200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ABC97D7-8B5D-4C0C-BDEA-F414AE2D36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283" y="1387451"/>
            <a:ext cx="3689661" cy="252000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1BDF583E-F756-4DA1-946A-301BCC7DC215}"/>
              </a:ext>
            </a:extLst>
          </p:cNvPr>
          <p:cNvSpPr/>
          <p:nvPr/>
        </p:nvSpPr>
        <p:spPr>
          <a:xfrm>
            <a:off x="0" y="4541462"/>
            <a:ext cx="10195299" cy="1152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60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705657C8-FBC9-4A01-88B1-ADF02C1097F8}"/>
              </a:ext>
            </a:extLst>
          </p:cNvPr>
          <p:cNvSpPr/>
          <p:nvPr/>
        </p:nvSpPr>
        <p:spPr>
          <a:xfrm>
            <a:off x="318365" y="4614576"/>
            <a:ext cx="939224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renda disponível per capita possui distribuição assimétrica acentuada á direita, com a presença de vários outliers superiores, sendo que 75% dos entrevistados possuem renda total menor do que R$2061. A média fica entre a mediana e o 3º quartil o que demonstra que a quantidade de outliers é muito pequena. Existem entrevistados com rendas negativas, isso acontece quando a renda não é suficiente para arcar com impostos diretos, contribuições sociais, e outras deduções compulsórias ou quase compulsórias.</a:t>
            </a:r>
          </a:p>
        </p:txBody>
      </p:sp>
      <p:sp>
        <p:nvSpPr>
          <p:cNvPr id="24" name="Botão de ação: Retornar 23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C9FA5DD5-2780-41A6-B802-7E123B1A8EE8}"/>
              </a:ext>
            </a:extLst>
          </p:cNvPr>
          <p:cNvSpPr/>
          <p:nvPr/>
        </p:nvSpPr>
        <p:spPr>
          <a:xfrm>
            <a:off x="9712253" y="4955462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562F9463-CE8D-446C-95F3-959073F3B66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634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to 9">
            <a:extLst>
              <a:ext uri="{FF2B5EF4-FFF2-40B4-BE49-F238E27FC236}">
                <a16:creationId xmlns:a16="http://schemas.microsoft.com/office/drawing/2014/main" id="{C08DF626-671F-4349-9625-ACFBF94285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9615506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935454" imgH="1767829" progId="Excel.Sheet.12">
                  <p:link updateAutomatic="1"/>
                </p:oleObj>
              </mc:Choice>
              <mc:Fallback>
                <p:oleObj name="Worksheet" r:id="rId2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m 7">
            <a:extLst>
              <a:ext uri="{FF2B5EF4-FFF2-40B4-BE49-F238E27FC236}">
                <a16:creationId xmlns:a16="http://schemas.microsoft.com/office/drawing/2014/main" id="{C5F2D4B4-2EF5-459B-860D-BF35D8EE3F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283" y="1387451"/>
            <a:ext cx="3689661" cy="2520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0DCC113-DB86-49A8-8EEA-85772FA879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0" y="1387451"/>
            <a:ext cx="3703636" cy="2520000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61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F99C67D-A63B-4B20-BD13-E7FB5F311D1E}"/>
              </a:ext>
            </a:extLst>
          </p:cNvPr>
          <p:cNvSpPr/>
          <p:nvPr/>
        </p:nvSpPr>
        <p:spPr>
          <a:xfrm>
            <a:off x="0" y="4541462"/>
            <a:ext cx="10195299" cy="936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C53EFB-1F0E-476E-BB20-EF05D4FCED1D}"/>
              </a:ext>
            </a:extLst>
          </p:cNvPr>
          <p:cNvSpPr/>
          <p:nvPr/>
        </p:nvSpPr>
        <p:spPr>
          <a:xfrm>
            <a:off x="318365" y="4614576"/>
            <a:ext cx="93922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renda não monetária per capita possui distribuição assimétrica acentuada á direita, com a presença de vários outliers superiores, sendo que 75% dos entrevistados possuem renda total menor do que R$475,2. A média fica entre a mediana e o 3º quartil o que demonstra que a quantidade de outliers é muito pequena. Existem entrevistados que ninguém na sua residência possui renda não monetária.</a:t>
            </a:r>
          </a:p>
        </p:txBody>
      </p:sp>
      <p:sp>
        <p:nvSpPr>
          <p:cNvPr id="21" name="Botão de ação: Retornar 2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EFF0C45-ABDC-4254-A095-88B9AEFFEF1D}"/>
              </a:ext>
            </a:extLst>
          </p:cNvPr>
          <p:cNvSpPr/>
          <p:nvPr/>
        </p:nvSpPr>
        <p:spPr>
          <a:xfrm>
            <a:off x="9712253" y="4847462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EC28860A-BAC2-4CB6-99C3-50CD595A98F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378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4C1DA69D-A987-4207-AB1C-15563858DF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9437007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935454" imgH="1767829" progId="Excel.Sheet.12">
                  <p:link updateAutomatic="1"/>
                </p:oleObj>
              </mc:Choice>
              <mc:Fallback>
                <p:oleObj name="Worksheet" r:id="rId2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Imagem 5">
            <a:extLst>
              <a:ext uri="{FF2B5EF4-FFF2-40B4-BE49-F238E27FC236}">
                <a16:creationId xmlns:a16="http://schemas.microsoft.com/office/drawing/2014/main" id="{F62D248F-9CD3-4D06-B47B-A7BD47E414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283" y="1387451"/>
            <a:ext cx="3689661" cy="2520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EF12001-2452-42EA-A2A4-6818EA1F24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0" y="1387451"/>
            <a:ext cx="3818182" cy="2520000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62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F99C67D-A63B-4B20-BD13-E7FB5F311D1E}"/>
              </a:ext>
            </a:extLst>
          </p:cNvPr>
          <p:cNvSpPr/>
          <p:nvPr/>
        </p:nvSpPr>
        <p:spPr>
          <a:xfrm>
            <a:off x="0" y="4541462"/>
            <a:ext cx="10195299" cy="835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C53EFB-1F0E-476E-BB20-EF05D4FCED1D}"/>
              </a:ext>
            </a:extLst>
          </p:cNvPr>
          <p:cNvSpPr/>
          <p:nvPr/>
        </p:nvSpPr>
        <p:spPr>
          <a:xfrm>
            <a:off x="318365" y="4614576"/>
            <a:ext cx="93922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dedução per capita possui distribuição assimétrica acentuada á direita, com a presença de vários outliers superiores, sendo que 75% dos entrevistados possuem renda total menor do que R$171. A média fica entre a mediana e o 3º quartil o que demonstra que a quantidade de outliers é muito pequena. Existem entrevistados que ninguém na sua residência possui dedução.</a:t>
            </a:r>
          </a:p>
        </p:txBody>
      </p:sp>
      <p:sp>
        <p:nvSpPr>
          <p:cNvPr id="21" name="Botão de ação: Retornar 2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EFF0C45-ABDC-4254-A095-88B9AEFFEF1D}"/>
              </a:ext>
            </a:extLst>
          </p:cNvPr>
          <p:cNvSpPr/>
          <p:nvPr/>
        </p:nvSpPr>
        <p:spPr>
          <a:xfrm>
            <a:off x="9712253" y="4797062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EA447902-116F-4840-BFC4-FC6A7CCA2E0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2337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53398E4-D033-481D-BC0D-F9141CB2A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96" y="1387451"/>
            <a:ext cx="3703636" cy="2520000"/>
          </a:xfrm>
          <a:prstGeom prst="rect">
            <a:avLst/>
          </a:prstGeom>
        </p:spPr>
      </p:pic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0F6AE026-EDCC-4434-B94F-C665F7AB60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7534368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1935454" imgH="1767829" progId="Excel.Sheet.12">
                  <p:link updateAutomatic="1"/>
                </p:oleObj>
              </mc:Choice>
              <mc:Fallback>
                <p:oleObj name="Worksheet" r:id="rId3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Imagem 9">
            <a:extLst>
              <a:ext uri="{FF2B5EF4-FFF2-40B4-BE49-F238E27FC236}">
                <a16:creationId xmlns:a16="http://schemas.microsoft.com/office/drawing/2014/main" id="{8D328639-45E3-4E71-9327-0662F9A1BB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472" y="1387451"/>
            <a:ext cx="3499472" cy="2520000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63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Bancárias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F99C67D-A63B-4B20-BD13-E7FB5F311D1E}"/>
              </a:ext>
            </a:extLst>
          </p:cNvPr>
          <p:cNvSpPr/>
          <p:nvPr/>
        </p:nvSpPr>
        <p:spPr>
          <a:xfrm>
            <a:off x="0" y="4541462"/>
            <a:ext cx="10195299" cy="62601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C53EFB-1F0E-476E-BB20-EF05D4FCED1D}"/>
              </a:ext>
            </a:extLst>
          </p:cNvPr>
          <p:cNvSpPr/>
          <p:nvPr/>
        </p:nvSpPr>
        <p:spPr>
          <a:xfrm>
            <a:off x="318365" y="4614576"/>
            <a:ext cx="93922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quantidade de cartão de crédito possui distribuição assimétrica acentuada á direita, com a presença de outliers superiores, sendo que 50% dos entrevistados não possuem cartão de crédito e até 75% possui apenas 1 cartão.</a:t>
            </a:r>
          </a:p>
        </p:txBody>
      </p:sp>
      <p:sp>
        <p:nvSpPr>
          <p:cNvPr id="21" name="Botão de ação: Retornar 2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EFF0C45-ABDC-4254-A095-88B9AEFFEF1D}"/>
              </a:ext>
            </a:extLst>
          </p:cNvPr>
          <p:cNvSpPr/>
          <p:nvPr/>
        </p:nvSpPr>
        <p:spPr>
          <a:xfrm>
            <a:off x="9712253" y="4692468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20D5056F-E0B2-4EE3-BA65-F3327AAFB4E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381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0F8C65F-11C1-40E2-A294-CA6B0CEDD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96" y="1387451"/>
            <a:ext cx="3703636" cy="2520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B12B8D7-6883-4C6D-B84C-0755EF4E7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924" y="1387451"/>
            <a:ext cx="3442415" cy="2520000"/>
          </a:xfrm>
          <a:prstGeom prst="rect">
            <a:avLst/>
          </a:prstGeom>
        </p:spPr>
      </p:pic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4E7291D0-707C-4917-8BCD-A0FCE0A130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4160391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935454" imgH="1767829" progId="Excel.Sheet.12">
                  <p:link updateAutomatic="1"/>
                </p:oleObj>
              </mc:Choice>
              <mc:Fallback>
                <p:oleObj name="Worksheet" r:id="rId4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64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Bancárias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F99C67D-A63B-4B20-BD13-E7FB5F311D1E}"/>
              </a:ext>
            </a:extLst>
          </p:cNvPr>
          <p:cNvSpPr/>
          <p:nvPr/>
        </p:nvSpPr>
        <p:spPr>
          <a:xfrm>
            <a:off x="0" y="4541462"/>
            <a:ext cx="10195299" cy="62601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C53EFB-1F0E-476E-BB20-EF05D4FCED1D}"/>
              </a:ext>
            </a:extLst>
          </p:cNvPr>
          <p:cNvSpPr/>
          <p:nvPr/>
        </p:nvSpPr>
        <p:spPr>
          <a:xfrm>
            <a:off x="318365" y="4614576"/>
            <a:ext cx="93922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quantidade de conta corrente possui distribuição assimétrica acentuada á direita, com a presença de outliers superiores, sendo que 50% dos entrevistados possuem 1 conta corrente.</a:t>
            </a:r>
          </a:p>
        </p:txBody>
      </p:sp>
      <p:sp>
        <p:nvSpPr>
          <p:cNvPr id="21" name="Botão de ação: Retornar 2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EFF0C45-ABDC-4254-A095-88B9AEFFEF1D}"/>
              </a:ext>
            </a:extLst>
          </p:cNvPr>
          <p:cNvSpPr/>
          <p:nvPr/>
        </p:nvSpPr>
        <p:spPr>
          <a:xfrm>
            <a:off x="9712253" y="4692468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1035F412-0896-4811-860B-DBB726996FA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730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61443FC-0F17-42B9-947B-799C6592B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96" y="1387451"/>
            <a:ext cx="3703636" cy="2520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9EE3AB0-D08D-40D6-99C8-41506F250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924" y="1387451"/>
            <a:ext cx="3442415" cy="2520000"/>
          </a:xfrm>
          <a:prstGeom prst="rect">
            <a:avLst/>
          </a:prstGeom>
        </p:spPr>
      </p:pic>
      <p:graphicFrame>
        <p:nvGraphicFramePr>
          <p:cNvPr id="10" name="Objeto 9">
            <a:extLst>
              <a:ext uri="{FF2B5EF4-FFF2-40B4-BE49-F238E27FC236}">
                <a16:creationId xmlns:a16="http://schemas.microsoft.com/office/drawing/2014/main" id="{207FFC8D-00AA-4DEA-B957-EE9B415470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4480961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935454" imgH="1767829" progId="Excel.Sheet.12">
                  <p:link updateAutomatic="1"/>
                </p:oleObj>
              </mc:Choice>
              <mc:Fallback>
                <p:oleObj name="Worksheet" r:id="rId4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65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Bancárias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F99C67D-A63B-4B20-BD13-E7FB5F311D1E}"/>
              </a:ext>
            </a:extLst>
          </p:cNvPr>
          <p:cNvSpPr/>
          <p:nvPr/>
        </p:nvSpPr>
        <p:spPr>
          <a:xfrm>
            <a:off x="0" y="4541462"/>
            <a:ext cx="10195299" cy="62601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C53EFB-1F0E-476E-BB20-EF05D4FCED1D}"/>
              </a:ext>
            </a:extLst>
          </p:cNvPr>
          <p:cNvSpPr/>
          <p:nvPr/>
        </p:nvSpPr>
        <p:spPr>
          <a:xfrm>
            <a:off x="318365" y="4614576"/>
            <a:ext cx="93922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quantidade de conta poupança possui distribuição assimétrica acentuada á direita, com a presença de outliers superiores, sendo que 75% dos entrevistados possuem 1 conta poupança.</a:t>
            </a:r>
          </a:p>
        </p:txBody>
      </p:sp>
      <p:sp>
        <p:nvSpPr>
          <p:cNvPr id="21" name="Botão de ação: Retornar 2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EFF0C45-ABDC-4254-A095-88B9AEFFEF1D}"/>
              </a:ext>
            </a:extLst>
          </p:cNvPr>
          <p:cNvSpPr/>
          <p:nvPr/>
        </p:nvSpPr>
        <p:spPr>
          <a:xfrm>
            <a:off x="9712253" y="4692468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2E17BA1-50B4-47DE-A24E-282BEE3E59F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378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13E05BCA-F99E-48DA-AD35-0A9DF4F73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436849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935454" imgH="1767829" progId="Excel.Sheet.12">
                  <p:link updateAutomatic="1"/>
                </p:oleObj>
              </mc:Choice>
              <mc:Fallback>
                <p:oleObj name="Worksheet" r:id="rId2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Imagem 4">
            <a:extLst>
              <a:ext uri="{FF2B5EF4-FFF2-40B4-BE49-F238E27FC236}">
                <a16:creationId xmlns:a16="http://schemas.microsoft.com/office/drawing/2014/main" id="{A5DE5F9B-4321-4488-8E54-8B8FCD64AC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96" y="1387451"/>
            <a:ext cx="3703636" cy="2520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295B60F-D054-4985-95B2-068CC8817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924" y="1387451"/>
            <a:ext cx="3594566" cy="2520000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66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Bancárias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F99C67D-A63B-4B20-BD13-E7FB5F311D1E}"/>
              </a:ext>
            </a:extLst>
          </p:cNvPr>
          <p:cNvSpPr/>
          <p:nvPr/>
        </p:nvSpPr>
        <p:spPr>
          <a:xfrm>
            <a:off x="0" y="4541462"/>
            <a:ext cx="10195299" cy="62601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C53EFB-1F0E-476E-BB20-EF05D4FCED1D}"/>
              </a:ext>
            </a:extLst>
          </p:cNvPr>
          <p:cNvSpPr/>
          <p:nvPr/>
        </p:nvSpPr>
        <p:spPr>
          <a:xfrm>
            <a:off x="318365" y="4614576"/>
            <a:ext cx="93922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quantidade de anos de estudo possui distribuição assimétrica acentuada á direita, com a presença de outliers superiores, sendo que 50% dos entrevistados tem 12 anos de estudo e 75% possuem 13 anos de estudo.</a:t>
            </a:r>
          </a:p>
        </p:txBody>
      </p:sp>
      <p:sp>
        <p:nvSpPr>
          <p:cNvPr id="21" name="Botão de ação: Retornar 2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EFF0C45-ABDC-4254-A095-88B9AEFFEF1D}"/>
              </a:ext>
            </a:extLst>
          </p:cNvPr>
          <p:cNvSpPr/>
          <p:nvPr/>
        </p:nvSpPr>
        <p:spPr>
          <a:xfrm>
            <a:off x="9712253" y="4692468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804C3FBA-0F32-42E8-8726-5431AA3FEED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819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67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Bancárias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F99C67D-A63B-4B20-BD13-E7FB5F311D1E}"/>
              </a:ext>
            </a:extLst>
          </p:cNvPr>
          <p:cNvSpPr/>
          <p:nvPr/>
        </p:nvSpPr>
        <p:spPr>
          <a:xfrm>
            <a:off x="0" y="4742630"/>
            <a:ext cx="10195299" cy="432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C53EFB-1F0E-476E-BB20-EF05D4FCED1D}"/>
              </a:ext>
            </a:extLst>
          </p:cNvPr>
          <p:cNvSpPr/>
          <p:nvPr/>
        </p:nvSpPr>
        <p:spPr>
          <a:xfrm>
            <a:off x="318365" y="4815744"/>
            <a:ext cx="93922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 parte dos entrevistados tem até o ensino médio completo (87%).</a:t>
            </a:r>
          </a:p>
        </p:txBody>
      </p:sp>
      <p:sp>
        <p:nvSpPr>
          <p:cNvPr id="21" name="Botão de ação: Retornar 20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4EFF0C45-ABDC-4254-A095-88B9AEFFEF1D}"/>
              </a:ext>
            </a:extLst>
          </p:cNvPr>
          <p:cNvSpPr/>
          <p:nvPr/>
        </p:nvSpPr>
        <p:spPr>
          <a:xfrm>
            <a:off x="9712253" y="4796630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B7B68450-293B-4552-8B0B-1D81DC9BE5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03032"/>
              </p:ext>
            </p:extLst>
          </p:nvPr>
        </p:nvGraphicFramePr>
        <p:xfrm>
          <a:off x="3035022" y="1117276"/>
          <a:ext cx="612195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6118950" imgH="3238409" progId="Excel.Sheet.12">
                  <p:link updateAutomatic="1"/>
                </p:oleObj>
              </mc:Choice>
              <mc:Fallback>
                <p:oleObj name="Worksheet" r:id="rId4" imgW="6118950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35022" y="1117276"/>
                        <a:ext cx="612195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Imagem 12">
            <a:extLst>
              <a:ext uri="{FF2B5EF4-FFF2-40B4-BE49-F238E27FC236}">
                <a16:creationId xmlns:a16="http://schemas.microsoft.com/office/drawing/2014/main" id="{034D2813-9563-4D65-BE83-211DF344019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106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68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D2E5783-D069-414C-B784-4553F1D9D946}"/>
              </a:ext>
            </a:extLst>
          </p:cNvPr>
          <p:cNvSpPr/>
          <p:nvPr/>
        </p:nvSpPr>
        <p:spPr>
          <a:xfrm>
            <a:off x="7129149" y="4126245"/>
            <a:ext cx="580572" cy="348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sp>
        <p:nvSpPr>
          <p:cNvPr id="31" name="Botão de ação: Retornar 30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759EE52E-B6B2-4674-9C10-F9FCF477CED4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4" name="Objeto 13">
            <a:extLst>
              <a:ext uri="{FF2B5EF4-FFF2-40B4-BE49-F238E27FC236}">
                <a16:creationId xmlns:a16="http://schemas.microsoft.com/office/drawing/2014/main" id="{0EA2C12A-2528-4002-891F-93CEC57577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4670337"/>
              </p:ext>
            </p:extLst>
          </p:nvPr>
        </p:nvGraphicFramePr>
        <p:xfrm>
          <a:off x="541117" y="1338228"/>
          <a:ext cx="4540228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5036730" imgH="3596765" progId="Excel.Sheet.12">
                  <p:link updateAutomatic="1"/>
                </p:oleObj>
              </mc:Choice>
              <mc:Fallback>
                <p:oleObj name="Worksheet" r:id="rId8" imgW="5036730" imgH="3596765" progId="Excel.Sheet.12">
                  <p:link updateAutomatic="1"/>
                  <p:pic>
                    <p:nvPicPr>
                      <p:cNvPr id="14" name="Objeto 13">
                        <a:extLst>
                          <a:ext uri="{FF2B5EF4-FFF2-40B4-BE49-F238E27FC236}">
                            <a16:creationId xmlns:a16="http://schemas.microsoft.com/office/drawing/2014/main" id="{0EA2C12A-2528-4002-891F-93CEC57577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1117" y="1338228"/>
                        <a:ext cx="4540228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Agrupar 15">
            <a:extLst>
              <a:ext uri="{FF2B5EF4-FFF2-40B4-BE49-F238E27FC236}">
                <a16:creationId xmlns:a16="http://schemas.microsoft.com/office/drawing/2014/main" id="{67130E32-3C17-419A-BD18-B2B21B84299C}"/>
              </a:ext>
            </a:extLst>
          </p:cNvPr>
          <p:cNvGrpSpPr/>
          <p:nvPr/>
        </p:nvGrpSpPr>
        <p:grpSpPr>
          <a:xfrm>
            <a:off x="541117" y="4970234"/>
            <a:ext cx="4540228" cy="646331"/>
            <a:chOff x="249780" y="5074456"/>
            <a:chExt cx="5025999" cy="646331"/>
          </a:xfrm>
        </p:grpSpPr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D46D6411-95E9-470E-B40C-0D3762C80515}"/>
                </a:ext>
              </a:extLst>
            </p:cNvPr>
            <p:cNvSpPr/>
            <p:nvPr/>
          </p:nvSpPr>
          <p:spPr>
            <a:xfrm>
              <a:off x="645292" y="5074456"/>
              <a:ext cx="463048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>
                  <a:latin typeface="Open Sans" panose="020B0604020202020204"/>
                </a:rPr>
                <a:t>As </a:t>
              </a:r>
              <a:r>
                <a:rPr lang="pt-BR" sz="1200" dirty="0" err="1">
                  <a:latin typeface="Open Sans" panose="020B0604020202020204"/>
                </a:rPr>
                <a:t>Ufs</a:t>
              </a:r>
              <a:r>
                <a:rPr lang="pt-BR" sz="1200" dirty="0">
                  <a:latin typeface="Open Sans" panose="020B0604020202020204"/>
                </a:rPr>
                <a:t> foram agrupadas de acordo com o percentual do target, demonstrando que o % de target tem relação com o fator regional</a:t>
              </a:r>
            </a:p>
          </p:txBody>
        </p:sp>
        <p:pic>
          <p:nvPicPr>
            <p:cNvPr id="35" name="Gráfico 34" descr="Marca de seleção">
              <a:extLst>
                <a:ext uri="{FF2B5EF4-FFF2-40B4-BE49-F238E27FC236}">
                  <a16:creationId xmlns:a16="http://schemas.microsoft.com/office/drawing/2014/main" id="{6939BCD8-8178-4A99-9CE7-D572F4893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780" y="5183559"/>
              <a:ext cx="360000" cy="360000"/>
            </a:xfrm>
            <a:prstGeom prst="rect">
              <a:avLst/>
            </a:prstGeom>
          </p:spPr>
        </p:pic>
      </p:grp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75E94F45-35D1-4DAC-8003-369FA84A40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1928720"/>
              </p:ext>
            </p:extLst>
          </p:nvPr>
        </p:nvGraphicFramePr>
        <p:xfrm>
          <a:off x="5353131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10" imgW="4541571" imgH="3238409" progId="Excel.Sheet.12">
                  <p:link updateAutomatic="1"/>
                </p:oleObj>
              </mc:Choice>
              <mc:Fallback>
                <p:oleObj name="Worksheet" r:id="rId10" imgW="4541571" imgH="3238409" progId="Excel.Sheet.12">
                  <p:link updateAutomatic="1"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75E94F45-35D1-4DAC-8003-369FA84A40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53131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Agrupar 2">
            <a:extLst>
              <a:ext uri="{FF2B5EF4-FFF2-40B4-BE49-F238E27FC236}">
                <a16:creationId xmlns:a16="http://schemas.microsoft.com/office/drawing/2014/main" id="{89DD63C8-A879-43F1-AF21-C2EB7D8EE6D6}"/>
              </a:ext>
            </a:extLst>
          </p:cNvPr>
          <p:cNvGrpSpPr/>
          <p:nvPr/>
        </p:nvGrpSpPr>
        <p:grpSpPr>
          <a:xfrm>
            <a:off x="5388649" y="4877901"/>
            <a:ext cx="4593507" cy="830997"/>
            <a:chOff x="5326497" y="5037700"/>
            <a:chExt cx="4593507" cy="830997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0DCCC941-7CB8-40F2-A420-9968171CC7FA}"/>
                </a:ext>
              </a:extLst>
            </p:cNvPr>
            <p:cNvSpPr/>
            <p:nvPr/>
          </p:nvSpPr>
          <p:spPr>
            <a:xfrm>
              <a:off x="5737061" y="5037700"/>
              <a:ext cx="418294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O </a:t>
              </a:r>
              <a:r>
                <a:rPr lang="pt-BR" sz="1200" dirty="0" err="1">
                  <a:solidFill>
                    <a:srgbClr val="434343"/>
                  </a:solidFill>
                  <a:latin typeface="Open Sans" panose="020B0604020202020204"/>
                </a:rPr>
                <a:t>Estrato_POF</a:t>
              </a: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 parece discriminar muito pouco, pois todas suas categorias possuem percentual do target próximo à média da base de 11%, com exceção da categoria “Rural” que tem menor percentual</a:t>
              </a:r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FEC5BC71-961C-491C-8114-DB5A81125404}"/>
                </a:ext>
              </a:extLst>
            </p:cNvPr>
            <p:cNvSpPr/>
            <p:nvPr/>
          </p:nvSpPr>
          <p:spPr>
            <a:xfrm>
              <a:off x="5326497" y="5417198"/>
              <a:ext cx="360000" cy="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3" name="Imagem 22">
            <a:extLst>
              <a:ext uri="{FF2B5EF4-FFF2-40B4-BE49-F238E27FC236}">
                <a16:creationId xmlns:a16="http://schemas.microsoft.com/office/drawing/2014/main" id="{8A5B291B-4999-4DE5-8E58-5E8AF9CEAD3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7091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8D3008A0-2605-4399-91CD-F891B44348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488129"/>
              </p:ext>
            </p:extLst>
          </p:nvPr>
        </p:nvGraphicFramePr>
        <p:xfrm>
          <a:off x="5353131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541571" imgH="3238409" progId="Excel.Sheet.12">
                  <p:link updateAutomatic="1"/>
                </p:oleObj>
              </mc:Choice>
              <mc:Fallback>
                <p:oleObj name="Worksheet" r:id="rId2" imgW="4541571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53131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Imagem 22">
            <a:extLst>
              <a:ext uri="{FF2B5EF4-FFF2-40B4-BE49-F238E27FC236}">
                <a16:creationId xmlns:a16="http://schemas.microsoft.com/office/drawing/2014/main" id="{D1AAC56C-BCC6-4DBB-A9D2-C6A634962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7" y="1338228"/>
            <a:ext cx="4536000" cy="3266861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69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67130E32-3C17-419A-BD18-B2B21B84299C}"/>
              </a:ext>
            </a:extLst>
          </p:cNvPr>
          <p:cNvGrpSpPr/>
          <p:nvPr/>
        </p:nvGrpSpPr>
        <p:grpSpPr>
          <a:xfrm>
            <a:off x="541117" y="4924068"/>
            <a:ext cx="4540228" cy="646331"/>
            <a:chOff x="249780" y="5074456"/>
            <a:chExt cx="5025999" cy="646331"/>
          </a:xfrm>
        </p:grpSpPr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D46D6411-95E9-470E-B40C-0D3762C80515}"/>
                </a:ext>
              </a:extLst>
            </p:cNvPr>
            <p:cNvSpPr/>
            <p:nvPr/>
          </p:nvSpPr>
          <p:spPr>
            <a:xfrm>
              <a:off x="645292" y="5074456"/>
              <a:ext cx="463048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>
                  <a:latin typeface="Open Sans" panose="020B0604020202020204"/>
                </a:rPr>
                <a:t>A idade parece explicar bem o target, podemos ver que pessoas mais jovens são as que frequentam uma graduação</a:t>
              </a:r>
            </a:p>
          </p:txBody>
        </p:sp>
        <p:pic>
          <p:nvPicPr>
            <p:cNvPr id="35" name="Gráfico 34" descr="Marca de seleção">
              <a:extLst>
                <a:ext uri="{FF2B5EF4-FFF2-40B4-BE49-F238E27FC236}">
                  <a16:creationId xmlns:a16="http://schemas.microsoft.com/office/drawing/2014/main" id="{6939BCD8-8178-4A99-9CE7-D572F4893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9780" y="5183559"/>
              <a:ext cx="360000" cy="360000"/>
            </a:xfrm>
            <a:prstGeom prst="rect">
              <a:avLst/>
            </a:prstGeom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33898D3-0032-4D4A-8F53-25399F17C9F4}"/>
              </a:ext>
            </a:extLst>
          </p:cNvPr>
          <p:cNvGrpSpPr/>
          <p:nvPr/>
        </p:nvGrpSpPr>
        <p:grpSpPr>
          <a:xfrm>
            <a:off x="5439213" y="4924068"/>
            <a:ext cx="4542943" cy="646331"/>
            <a:chOff x="5439213" y="4877901"/>
            <a:chExt cx="4542943" cy="646331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0DCCC941-7CB8-40F2-A420-9968171CC7FA}"/>
                </a:ext>
              </a:extLst>
            </p:cNvPr>
            <p:cNvSpPr/>
            <p:nvPr/>
          </p:nvSpPr>
          <p:spPr>
            <a:xfrm>
              <a:off x="5799213" y="4877901"/>
              <a:ext cx="41829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O Sexo parece não discriminar o target dado que as duas categorias possuem percentual do target próximo à média da base de 11%, </a:t>
              </a:r>
            </a:p>
          </p:txBody>
        </p:sp>
        <p:pic>
          <p:nvPicPr>
            <p:cNvPr id="26" name="Gráfico 25" descr="Fechar">
              <a:extLst>
                <a:ext uri="{FF2B5EF4-FFF2-40B4-BE49-F238E27FC236}">
                  <a16:creationId xmlns:a16="http://schemas.microsoft.com/office/drawing/2014/main" id="{02A61189-21D5-4E49-8EBE-88830CA3E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39213" y="5021066"/>
              <a:ext cx="360000" cy="360000"/>
            </a:xfrm>
            <a:prstGeom prst="rect">
              <a:avLst/>
            </a:prstGeom>
          </p:spPr>
        </p:pic>
      </p:grpSp>
      <p:sp>
        <p:nvSpPr>
          <p:cNvPr id="27" name="Botão de ação: Retornar 26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E17321A4-4246-4931-9D16-645653ABDA26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B073288D-6014-4148-8D65-15EF0C5453F5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323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62;p13">
            <a:extLst>
              <a:ext uri="{FF2B5EF4-FFF2-40B4-BE49-F238E27FC236}">
                <a16:creationId xmlns:a16="http://schemas.microsoft.com/office/drawing/2014/main" id="{8B9985CB-6CA9-436F-94A6-2475F49B55A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7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FE5B923B-7615-4D2B-8B10-CCD77CD5B3B9}"/>
              </a:ext>
            </a:extLst>
          </p:cNvPr>
          <p:cNvSpPr txBox="1">
            <a:spLocks/>
          </p:cNvSpPr>
          <p:nvPr/>
        </p:nvSpPr>
        <p:spPr>
          <a:xfrm>
            <a:off x="3647549" y="12575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1. Objetivo do Trabalho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D072FB0-079E-451B-A8DE-04ADFF128F4D}"/>
              </a:ext>
            </a:extLst>
          </p:cNvPr>
          <p:cNvSpPr/>
          <p:nvPr/>
        </p:nvSpPr>
        <p:spPr>
          <a:xfrm>
            <a:off x="3949154" y="829080"/>
            <a:ext cx="72000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Já os estudantes podem ter outras prioridades, como o acesso a universidades de qualidade e a preços mais acessíveis. Nesse caso, cidades com uma forte presença acadêmica, como Coimbra e Évora, podem ser opções interessantes. Além disso, muitos estudantes têm orçamentos limitados e podem procurar por lugares com valores mais baixos de aluguel, como cidades do interior ou bairros mais afastados das áreas centrais.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Independentemente do perfil do morador, é fundamental considerar todas as variáveis envolvidas na escolha de um lugar para morar em Portugal. Além dos fatores já mencionados, como infraestrutura, transporte e oferta de empregos, é importante levar em conta aspectos como o clima, a segurança e a qualidade de vida em geral. Com uma pesquisa cuidadosa e a ajuda de profissionais do mercado imobiliário, é possível encontrar o lugar ideal para cada necessidade e preferência.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7608045-A8D1-44D8-9177-8B5DDC17C401}"/>
              </a:ext>
            </a:extLst>
          </p:cNvPr>
          <p:cNvSpPr/>
          <p:nvPr/>
        </p:nvSpPr>
        <p:spPr>
          <a:xfrm>
            <a:off x="1438864" y="831681"/>
            <a:ext cx="18984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a-DK" dirty="0">
                <a:solidFill>
                  <a:schemeClr val="accent4"/>
                </a:solidFill>
                <a:latin typeface="Open Sans" panose="020B0604020202020204"/>
              </a:rPr>
              <a:t>Modificar imagem a seu critério</a:t>
            </a:r>
            <a:endParaRPr lang="pt-BR" dirty="0">
              <a:solidFill>
                <a:schemeClr val="accent4"/>
              </a:solidFill>
              <a:latin typeface="Open Sans" panose="020B0604020202020204"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</p:spPr>
      </p:pic>
      <p:pic>
        <p:nvPicPr>
          <p:cNvPr id="90114" name="Picture 2" descr="Portugal é melhor para morar ou para visitar">
            <a:extLst>
              <a:ext uri="{FF2B5EF4-FFF2-40B4-BE49-F238E27FC236}">
                <a16:creationId xmlns:a16="http://schemas.microsoft.com/office/drawing/2014/main" id="{7BF3400A-C69D-4593-8B2B-326CEE1495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38" r="11047"/>
          <a:stretch/>
        </p:blipFill>
        <p:spPr bwMode="auto">
          <a:xfrm>
            <a:off x="-21159" y="0"/>
            <a:ext cx="34286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0619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015EF6A0-BC9D-4AA7-91CA-2B9AA3BB10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9975399"/>
              </p:ext>
            </p:extLst>
          </p:nvPr>
        </p:nvGraphicFramePr>
        <p:xfrm>
          <a:off x="5353131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541571" imgH="3238409" progId="Excel.Sheet.12">
                  <p:link updateAutomatic="1"/>
                </p:oleObj>
              </mc:Choice>
              <mc:Fallback>
                <p:oleObj name="Worksheet" r:id="rId2" imgW="4541571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53131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BCED0351-EB7B-4464-A06C-13249885FF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7031270"/>
              </p:ext>
            </p:extLst>
          </p:nvPr>
        </p:nvGraphicFramePr>
        <p:xfrm>
          <a:off x="541117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4541571" imgH="3238409" progId="Excel.Sheet.12">
                  <p:link updateAutomatic="1"/>
                </p:oleObj>
              </mc:Choice>
              <mc:Fallback>
                <p:oleObj name="Worksheet" r:id="rId4" imgW="4541571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1117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70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33898D3-0032-4D4A-8F53-25399F17C9F4}"/>
              </a:ext>
            </a:extLst>
          </p:cNvPr>
          <p:cNvGrpSpPr/>
          <p:nvPr/>
        </p:nvGrpSpPr>
        <p:grpSpPr>
          <a:xfrm>
            <a:off x="5439213" y="4970234"/>
            <a:ext cx="4542943" cy="646331"/>
            <a:chOff x="5439213" y="4877901"/>
            <a:chExt cx="4542943" cy="646331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0DCCC941-7CB8-40F2-A420-9968171CC7FA}"/>
                </a:ext>
              </a:extLst>
            </p:cNvPr>
            <p:cNvSpPr/>
            <p:nvPr/>
          </p:nvSpPr>
          <p:spPr>
            <a:xfrm>
              <a:off x="5799213" y="4877901"/>
              <a:ext cx="41829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 err="1">
                  <a:solidFill>
                    <a:srgbClr val="434343"/>
                  </a:solidFill>
                  <a:latin typeface="Open Sans" panose="020B0604020202020204"/>
                </a:rPr>
                <a:t>Tem_Plano_Saude</a:t>
              </a: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 parece não discriminar o target dado que as duas categorias possuem percentual do target próximo à média da base de 11%</a:t>
              </a:r>
            </a:p>
          </p:txBody>
        </p:sp>
        <p:pic>
          <p:nvPicPr>
            <p:cNvPr id="26" name="Gráfico 25" descr="Fechar">
              <a:extLst>
                <a:ext uri="{FF2B5EF4-FFF2-40B4-BE49-F238E27FC236}">
                  <a16:creationId xmlns:a16="http://schemas.microsoft.com/office/drawing/2014/main" id="{02A61189-21D5-4E49-8EBE-88830CA3E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39213" y="5021066"/>
              <a:ext cx="360000" cy="360000"/>
            </a:xfrm>
            <a:prstGeom prst="rect">
              <a:avLst/>
            </a:prstGeom>
          </p:spPr>
        </p:pic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7B6CC6E8-577E-4F52-9705-E0486419EAB7}"/>
              </a:ext>
            </a:extLst>
          </p:cNvPr>
          <p:cNvGrpSpPr/>
          <p:nvPr/>
        </p:nvGrpSpPr>
        <p:grpSpPr>
          <a:xfrm>
            <a:off x="541117" y="4877901"/>
            <a:ext cx="4593507" cy="830997"/>
            <a:chOff x="5326497" y="5037700"/>
            <a:chExt cx="4593507" cy="830997"/>
          </a:xfrm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78F089A5-4442-407C-A534-A441B1985726}"/>
                </a:ext>
              </a:extLst>
            </p:cNvPr>
            <p:cNvSpPr/>
            <p:nvPr/>
          </p:nvSpPr>
          <p:spPr>
            <a:xfrm>
              <a:off x="5737061" y="5037700"/>
              <a:ext cx="418294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A </a:t>
              </a:r>
              <a:r>
                <a:rPr lang="pt-BR" sz="1200" dirty="0" err="1">
                  <a:solidFill>
                    <a:srgbClr val="434343"/>
                  </a:solidFill>
                  <a:latin typeface="Open Sans" panose="020B0604020202020204"/>
                </a:rPr>
                <a:t>Cor_raca</a:t>
              </a: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 parece discriminar muito pouco, pois todas suas categorias possuem percentual do target próximo à média da base de 11%, com exceção da categoria “Amarela” que tem percentual um pouco maior</a:t>
              </a:r>
            </a:p>
          </p:txBody>
        </p:sp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04CB0952-A7A0-4292-BE57-F5B4F53A9976}"/>
                </a:ext>
              </a:extLst>
            </p:cNvPr>
            <p:cNvSpPr/>
            <p:nvPr/>
          </p:nvSpPr>
          <p:spPr>
            <a:xfrm>
              <a:off x="5326497" y="5417198"/>
              <a:ext cx="360000" cy="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2" name="Botão de ação: Retornar 31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BD36241E-EF6B-4C87-B361-CA6F86BC11CF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3D94F335-E4BB-461A-917E-878801C0C64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508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3A38551F-4A85-4C77-848D-4861ACE650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1965282"/>
              </p:ext>
            </p:extLst>
          </p:nvPr>
        </p:nvGraphicFramePr>
        <p:xfrm>
          <a:off x="5353131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541571" imgH="3238409" progId="Excel.Sheet.12">
                  <p:link updateAutomatic="1"/>
                </p:oleObj>
              </mc:Choice>
              <mc:Fallback>
                <p:oleObj name="Worksheet" r:id="rId2" imgW="4541571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53131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0C904AE9-3E71-48AD-8D01-DFF078E958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9813234"/>
              </p:ext>
            </p:extLst>
          </p:nvPr>
        </p:nvGraphicFramePr>
        <p:xfrm>
          <a:off x="541117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4541571" imgH="3238409" progId="Excel.Sheet.12">
                  <p:link updateAutomatic="1"/>
                </p:oleObj>
              </mc:Choice>
              <mc:Fallback>
                <p:oleObj name="Worksheet" r:id="rId4" imgW="4541571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1117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71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8FD3B1AB-750E-4B0B-9EA2-73B9B5E07782}"/>
              </a:ext>
            </a:extLst>
          </p:cNvPr>
          <p:cNvGrpSpPr/>
          <p:nvPr/>
        </p:nvGrpSpPr>
        <p:grpSpPr>
          <a:xfrm>
            <a:off x="591681" y="4900985"/>
            <a:ext cx="4542943" cy="646331"/>
            <a:chOff x="591681" y="4877901"/>
            <a:chExt cx="4542943" cy="646331"/>
          </a:xfrm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78F089A5-4442-407C-A534-A441B1985726}"/>
                </a:ext>
              </a:extLst>
            </p:cNvPr>
            <p:cNvSpPr/>
            <p:nvPr/>
          </p:nvSpPr>
          <p:spPr>
            <a:xfrm>
              <a:off x="951681" y="4877901"/>
              <a:ext cx="41829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Trabalhou_Ult_12M parece discriminar bem o target, podemos ver que pessoas que não trabalharam nos últimos 12 meses tem maior percentual do Target</a:t>
              </a:r>
            </a:p>
          </p:txBody>
        </p:sp>
        <p:pic>
          <p:nvPicPr>
            <p:cNvPr id="23" name="Gráfico 22" descr="Marca de seleção">
              <a:extLst>
                <a:ext uri="{FF2B5EF4-FFF2-40B4-BE49-F238E27FC236}">
                  <a16:creationId xmlns:a16="http://schemas.microsoft.com/office/drawing/2014/main" id="{40381FAE-CDC8-4E90-9574-27A04C700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91681" y="5021066"/>
              <a:ext cx="360000" cy="360000"/>
            </a:xfrm>
            <a:prstGeom prst="rect">
              <a:avLst/>
            </a:prstGeom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0CC7543-767E-452E-9E64-A64B00A6973B}"/>
              </a:ext>
            </a:extLst>
          </p:cNvPr>
          <p:cNvGrpSpPr/>
          <p:nvPr/>
        </p:nvGrpSpPr>
        <p:grpSpPr>
          <a:xfrm>
            <a:off x="5439213" y="4900985"/>
            <a:ext cx="4542943" cy="646331"/>
            <a:chOff x="5439213" y="4924068"/>
            <a:chExt cx="4542943" cy="646331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0DCCC941-7CB8-40F2-A420-9968171CC7FA}"/>
                </a:ext>
              </a:extLst>
            </p:cNvPr>
            <p:cNvSpPr/>
            <p:nvPr/>
          </p:nvSpPr>
          <p:spPr>
            <a:xfrm>
              <a:off x="5799213" y="4924068"/>
              <a:ext cx="41829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 err="1">
                  <a:solidFill>
                    <a:srgbClr val="434343"/>
                  </a:solidFill>
                  <a:latin typeface="Open Sans" panose="020B0604020202020204"/>
                </a:rPr>
                <a:t>Gastos_Sem_Renda</a:t>
              </a: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 parece discriminar bem o target, podemos ver que pessoas que não tem gastos sem renda tem maior percentual do Target</a:t>
              </a:r>
            </a:p>
          </p:txBody>
        </p:sp>
        <p:pic>
          <p:nvPicPr>
            <p:cNvPr id="28" name="Gráfico 27" descr="Marca de seleção">
              <a:extLst>
                <a:ext uri="{FF2B5EF4-FFF2-40B4-BE49-F238E27FC236}">
                  <a16:creationId xmlns:a16="http://schemas.microsoft.com/office/drawing/2014/main" id="{054E3BCD-03A5-4449-B200-F4AAF85DA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439213" y="5067233"/>
              <a:ext cx="360000" cy="360000"/>
            </a:xfrm>
            <a:prstGeom prst="rect">
              <a:avLst/>
            </a:prstGeom>
          </p:spPr>
        </p:pic>
      </p:grpSp>
      <p:sp>
        <p:nvSpPr>
          <p:cNvPr id="32" name="Botão de ação: Retornar 31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689DB1E2-7754-4066-9E4A-0383F586DE3B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14DE99B2-D44A-40B5-A307-79EFB26AF4A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895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B7508FA9-9870-4F36-8623-73CDF165EC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1398842"/>
              </p:ext>
            </p:extLst>
          </p:nvPr>
        </p:nvGraphicFramePr>
        <p:xfrm>
          <a:off x="5353131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541571" imgH="3238409" progId="Excel.Sheet.12">
                  <p:link updateAutomatic="1"/>
                </p:oleObj>
              </mc:Choice>
              <mc:Fallback>
                <p:oleObj name="Worksheet" r:id="rId2" imgW="4541571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53131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Imagem 4">
            <a:extLst>
              <a:ext uri="{FF2B5EF4-FFF2-40B4-BE49-F238E27FC236}">
                <a16:creationId xmlns:a16="http://schemas.microsoft.com/office/drawing/2014/main" id="{EBA11C8C-9186-4D3B-AF6A-68DC83406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7" y="1338229"/>
            <a:ext cx="4536000" cy="3113601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72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78F089A5-4442-407C-A534-A441B1985726}"/>
              </a:ext>
            </a:extLst>
          </p:cNvPr>
          <p:cNvSpPr/>
          <p:nvPr/>
        </p:nvSpPr>
        <p:spPr>
          <a:xfrm>
            <a:off x="951681" y="4904538"/>
            <a:ext cx="4182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Renda_Total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não parece discriminar bem o target, o que podemos ver é que quem não frequenta graduação possui maior outlier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0DCCC941-7CB8-40F2-A420-9968171CC7FA}"/>
              </a:ext>
            </a:extLst>
          </p:cNvPr>
          <p:cNvSpPr/>
          <p:nvPr/>
        </p:nvSpPr>
        <p:spPr>
          <a:xfrm>
            <a:off x="5799213" y="4812205"/>
            <a:ext cx="41829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Composição familiar parece discriminar bem o target, podemos ver os percentuais de cada categoria variam muito desde “Mais de um adulto sem criança” com 14% e “Um ou mais idosos com ou sem crianças” com 1%</a:t>
            </a:r>
          </a:p>
        </p:txBody>
      </p:sp>
      <p:pic>
        <p:nvPicPr>
          <p:cNvPr id="28" name="Gráfico 27" descr="Marca de seleção">
            <a:extLst>
              <a:ext uri="{FF2B5EF4-FFF2-40B4-BE49-F238E27FC236}">
                <a16:creationId xmlns:a16="http://schemas.microsoft.com/office/drawing/2014/main" id="{054E3BCD-03A5-4449-B200-F4AAF85DAD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39213" y="5047703"/>
            <a:ext cx="360000" cy="360000"/>
          </a:xfrm>
          <a:prstGeom prst="rect">
            <a:avLst/>
          </a:prstGeom>
        </p:spPr>
      </p:pic>
      <p:sp>
        <p:nvSpPr>
          <p:cNvPr id="32" name="Botão de ação: Retornar 31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689DB1E2-7754-4066-9E4A-0383F586DE3B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26" name="Gráfico 25" descr="Fechar">
            <a:extLst>
              <a:ext uri="{FF2B5EF4-FFF2-40B4-BE49-F238E27FC236}">
                <a16:creationId xmlns:a16="http://schemas.microsoft.com/office/drawing/2014/main" id="{066E9C80-66BB-4A56-9ED8-B23761804A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1681" y="5047703"/>
            <a:ext cx="360000" cy="36000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1CDDEBD9-9F38-44D0-9BE1-D6E6070AC75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787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1758FD1-91D8-4AB2-9F51-CC41DCE3F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7" y="1338229"/>
            <a:ext cx="4539600" cy="317087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A6EE493-E670-4557-9DA7-FBA060C79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131" y="1338228"/>
            <a:ext cx="4539600" cy="3170877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73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78F089A5-4442-407C-A534-A441B1985726}"/>
              </a:ext>
            </a:extLst>
          </p:cNvPr>
          <p:cNvSpPr/>
          <p:nvPr/>
        </p:nvSpPr>
        <p:spPr>
          <a:xfrm>
            <a:off x="951681" y="4858372"/>
            <a:ext cx="4182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PC_Renda_Disp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parece discriminar pouco o target, vemos que quem frequenta graduação possui mediana um pouco maior.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0DCCC941-7CB8-40F2-A420-9968171CC7FA}"/>
              </a:ext>
            </a:extLst>
          </p:cNvPr>
          <p:cNvSpPr/>
          <p:nvPr/>
        </p:nvSpPr>
        <p:spPr>
          <a:xfrm>
            <a:off x="5799213" y="4858372"/>
            <a:ext cx="4182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PC_Renda_Nao_Monet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parece discriminar pouco o target, vemos que quem frequenta graduação possui mediana um pouco maior.</a:t>
            </a:r>
          </a:p>
        </p:txBody>
      </p:sp>
      <p:sp>
        <p:nvSpPr>
          <p:cNvPr id="32" name="Botão de ação: Retornar 3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689DB1E2-7754-4066-9E4A-0383F586DE3B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6B4EDABE-3F96-4313-B188-2BAC2E2B8B83}"/>
              </a:ext>
            </a:extLst>
          </p:cNvPr>
          <p:cNvSpPr/>
          <p:nvPr/>
        </p:nvSpPr>
        <p:spPr>
          <a:xfrm>
            <a:off x="591681" y="5145537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8CC0367E-9689-4309-BB80-D5106FB96FE2}"/>
              </a:ext>
            </a:extLst>
          </p:cNvPr>
          <p:cNvSpPr/>
          <p:nvPr/>
        </p:nvSpPr>
        <p:spPr>
          <a:xfrm>
            <a:off x="5439213" y="5145537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D487C71E-5DFB-475E-BAA8-018376095A1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9820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33887C2A-6EFF-40E8-915F-6AE3CC1F1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7" y="1338229"/>
            <a:ext cx="4539600" cy="317087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3B4DE7E-7678-41D7-9E51-FBA0EDCA2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790" y="1338228"/>
            <a:ext cx="4353319" cy="3193200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74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Botão de ação: Retornar 3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689DB1E2-7754-4066-9E4A-0383F586DE3B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424B3585-106D-4F7F-A836-BF6631E6DCBA}"/>
              </a:ext>
            </a:extLst>
          </p:cNvPr>
          <p:cNvSpPr/>
          <p:nvPr/>
        </p:nvSpPr>
        <p:spPr>
          <a:xfrm>
            <a:off x="951681" y="4888990"/>
            <a:ext cx="4182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PC_Deducao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não parece discriminar bem o target, o que podemos ver é que quem não frequenta graduação possui maior outlier</a:t>
            </a:r>
          </a:p>
        </p:txBody>
      </p:sp>
      <p:pic>
        <p:nvPicPr>
          <p:cNvPr id="31" name="Gráfico 30" descr="Fechar">
            <a:extLst>
              <a:ext uri="{FF2B5EF4-FFF2-40B4-BE49-F238E27FC236}">
                <a16:creationId xmlns:a16="http://schemas.microsoft.com/office/drawing/2014/main" id="{16265005-AED2-4AB1-96A2-5E6ADDA8F1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681" y="5032155"/>
            <a:ext cx="360000" cy="360000"/>
          </a:xfrm>
          <a:prstGeom prst="rect">
            <a:avLst/>
          </a:prstGeom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9611E653-3C7C-48A3-A455-2BF3A53B055E}"/>
              </a:ext>
            </a:extLst>
          </p:cNvPr>
          <p:cNvSpPr/>
          <p:nvPr/>
        </p:nvSpPr>
        <p:spPr>
          <a:xfrm>
            <a:off x="5713131" y="4888990"/>
            <a:ext cx="4182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Qtd_Cartaocred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não parece discriminar bem o target, o que podemos ver é que quem não frequenta graduação possui maior outlier</a:t>
            </a:r>
          </a:p>
        </p:txBody>
      </p:sp>
      <p:pic>
        <p:nvPicPr>
          <p:cNvPr id="34" name="Gráfico 33" descr="Fechar">
            <a:extLst>
              <a:ext uri="{FF2B5EF4-FFF2-40B4-BE49-F238E27FC236}">
                <a16:creationId xmlns:a16="http://schemas.microsoft.com/office/drawing/2014/main" id="{25CBD3E5-B31F-43D4-8506-CE5439B906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3131" y="5032155"/>
            <a:ext cx="360000" cy="36000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78CFE175-A37C-41D7-8E92-28CF462BA5E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955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DBFE46BB-662F-44CF-8CF2-6A88D305C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790" y="1338228"/>
            <a:ext cx="4284401" cy="31932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B2D9521-5272-45FA-B085-780F10186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7" y="1338229"/>
            <a:ext cx="4284401" cy="3193200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75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Botão de ação: Retornar 3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689DB1E2-7754-4066-9E4A-0383F586DE3B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424B3585-106D-4F7F-A836-BF6631E6DCBA}"/>
              </a:ext>
            </a:extLst>
          </p:cNvPr>
          <p:cNvSpPr/>
          <p:nvPr/>
        </p:nvSpPr>
        <p:spPr>
          <a:xfrm>
            <a:off x="951681" y="4888990"/>
            <a:ext cx="4182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Qtd_Contapoup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não parece discriminar bem o target, o que podemos ver é que quem não frequenta graduação possui maior outlier</a:t>
            </a:r>
          </a:p>
        </p:txBody>
      </p:sp>
      <p:pic>
        <p:nvPicPr>
          <p:cNvPr id="31" name="Gráfico 30" descr="Fechar">
            <a:extLst>
              <a:ext uri="{FF2B5EF4-FFF2-40B4-BE49-F238E27FC236}">
                <a16:creationId xmlns:a16="http://schemas.microsoft.com/office/drawing/2014/main" id="{16265005-AED2-4AB1-96A2-5E6ADDA8F1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681" y="5032155"/>
            <a:ext cx="360000" cy="360000"/>
          </a:xfrm>
          <a:prstGeom prst="rect">
            <a:avLst/>
          </a:prstGeom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9611E653-3C7C-48A3-A455-2BF3A53B055E}"/>
              </a:ext>
            </a:extLst>
          </p:cNvPr>
          <p:cNvSpPr/>
          <p:nvPr/>
        </p:nvSpPr>
        <p:spPr>
          <a:xfrm>
            <a:off x="5713131" y="4888990"/>
            <a:ext cx="4182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Qtd_Contacorr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não parece discriminar bem o target, o que podemos ver é que quem não frequenta graduação possui maior outlier</a:t>
            </a:r>
          </a:p>
        </p:txBody>
      </p:sp>
      <p:pic>
        <p:nvPicPr>
          <p:cNvPr id="34" name="Gráfico 33" descr="Fechar">
            <a:extLst>
              <a:ext uri="{FF2B5EF4-FFF2-40B4-BE49-F238E27FC236}">
                <a16:creationId xmlns:a16="http://schemas.microsoft.com/office/drawing/2014/main" id="{25CBD3E5-B31F-43D4-8506-CE5439B906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3131" y="5032155"/>
            <a:ext cx="360000" cy="36000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A6D47F38-5BB8-46C7-9BD2-5A7C6DE65E3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673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0DEB9633-CB5D-4138-B9CF-F473F06938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8748406"/>
              </p:ext>
            </p:extLst>
          </p:nvPr>
        </p:nvGraphicFramePr>
        <p:xfrm>
          <a:off x="5194941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541571" imgH="3238409" progId="Excel.Sheet.12">
                  <p:link updateAutomatic="1"/>
                </p:oleObj>
              </mc:Choice>
              <mc:Fallback>
                <p:oleObj name="Worksheet" r:id="rId2" imgW="4541571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94941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Imagem 3">
            <a:extLst>
              <a:ext uri="{FF2B5EF4-FFF2-40B4-BE49-F238E27FC236}">
                <a16:creationId xmlns:a16="http://schemas.microsoft.com/office/drawing/2014/main" id="{7E23242E-105B-4C7D-98AE-54A803AA4A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6" y="1338229"/>
            <a:ext cx="4533668" cy="3240000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76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Botão de ação: Retornar 31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689DB1E2-7754-4066-9E4A-0383F586DE3B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D5F419E8-A3DF-4AF1-976D-17F498236323}"/>
              </a:ext>
            </a:extLst>
          </p:cNvPr>
          <p:cNvGrpSpPr/>
          <p:nvPr/>
        </p:nvGrpSpPr>
        <p:grpSpPr>
          <a:xfrm>
            <a:off x="591681" y="4900985"/>
            <a:ext cx="4542943" cy="646331"/>
            <a:chOff x="591681" y="4877901"/>
            <a:chExt cx="4542943" cy="646331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4675AC7A-3D43-48FA-A67F-52DA3FE4B84C}"/>
                </a:ext>
              </a:extLst>
            </p:cNvPr>
            <p:cNvSpPr/>
            <p:nvPr/>
          </p:nvSpPr>
          <p:spPr>
            <a:xfrm>
              <a:off x="951681" y="4877901"/>
              <a:ext cx="41829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 err="1">
                  <a:solidFill>
                    <a:srgbClr val="434343"/>
                  </a:solidFill>
                  <a:latin typeface="Open Sans" panose="020B0604020202020204"/>
                </a:rPr>
                <a:t>Anos_Estudo</a:t>
              </a: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 parece discriminar bem o target, quem frequenta um curso superior possui mais anos de estudo</a:t>
              </a:r>
            </a:p>
          </p:txBody>
        </p:sp>
        <p:pic>
          <p:nvPicPr>
            <p:cNvPr id="25" name="Gráfico 24" descr="Marca de seleção">
              <a:extLst>
                <a:ext uri="{FF2B5EF4-FFF2-40B4-BE49-F238E27FC236}">
                  <a16:creationId xmlns:a16="http://schemas.microsoft.com/office/drawing/2014/main" id="{EAF592A2-3812-4B31-B965-F8FFFD763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91681" y="5021066"/>
              <a:ext cx="360000" cy="360000"/>
            </a:xfrm>
            <a:prstGeom prst="rect">
              <a:avLst/>
            </a:prstGeom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8FEABCB0-FF14-4657-9C27-ABC66905EE5E}"/>
              </a:ext>
            </a:extLst>
          </p:cNvPr>
          <p:cNvGrpSpPr/>
          <p:nvPr/>
        </p:nvGrpSpPr>
        <p:grpSpPr>
          <a:xfrm>
            <a:off x="5439213" y="4900985"/>
            <a:ext cx="4542943" cy="646331"/>
            <a:chOff x="5439213" y="4924068"/>
            <a:chExt cx="4542943" cy="646331"/>
          </a:xfrm>
        </p:grpSpPr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5A697B5F-778D-407C-9183-830D086252E5}"/>
                </a:ext>
              </a:extLst>
            </p:cNvPr>
            <p:cNvSpPr/>
            <p:nvPr/>
          </p:nvSpPr>
          <p:spPr>
            <a:xfrm>
              <a:off x="5799213" y="4924068"/>
              <a:ext cx="41829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Instrução parece discriminar bem o target, quem tem “Ensino Superior Incompleto” frequentam mais uma graduação</a:t>
              </a:r>
            </a:p>
          </p:txBody>
        </p:sp>
        <p:pic>
          <p:nvPicPr>
            <p:cNvPr id="35" name="Gráfico 34" descr="Marca de seleção">
              <a:extLst>
                <a:ext uri="{FF2B5EF4-FFF2-40B4-BE49-F238E27FC236}">
                  <a16:creationId xmlns:a16="http://schemas.microsoft.com/office/drawing/2014/main" id="{657E4FCD-9585-4700-B5C6-05768F3C6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39213" y="5067233"/>
              <a:ext cx="360000" cy="360000"/>
            </a:xfrm>
            <a:prstGeom prst="rect">
              <a:avLst/>
            </a:prstGeom>
          </p:spPr>
        </p:pic>
      </p:grpSp>
      <p:pic>
        <p:nvPicPr>
          <p:cNvPr id="36" name="Imagem 35">
            <a:extLst>
              <a:ext uri="{FF2B5EF4-FFF2-40B4-BE49-F238E27FC236}">
                <a16:creationId xmlns:a16="http://schemas.microsoft.com/office/drawing/2014/main" id="{2A52EFA9-8749-4749-BCE0-214BB500ED5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770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C57F39DB-BF96-4300-B480-037463C07D7C}"/>
              </a:ext>
            </a:extLst>
          </p:cNvPr>
          <p:cNvSpPr/>
          <p:nvPr/>
        </p:nvSpPr>
        <p:spPr>
          <a:xfrm>
            <a:off x="384827" y="1166776"/>
            <a:ext cx="10721138" cy="457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77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2CF4C52-87E8-4DB7-843C-E26CB1697C7D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removidas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–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1</a:t>
            </a:r>
          </a:p>
        </p:txBody>
      </p:sp>
      <p:sp>
        <p:nvSpPr>
          <p:cNvPr id="13" name="Espaço Reservado para Data 5">
            <a:extLst>
              <a:ext uri="{FF2B5EF4-FFF2-40B4-BE49-F238E27FC236}">
                <a16:creationId xmlns:a16="http://schemas.microsoft.com/office/drawing/2014/main" id="{C1101845-0925-4575-8EBD-DB028EBACD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47B3A3A-59FF-43E5-9E33-BCB518D52361}"/>
              </a:ext>
            </a:extLst>
          </p:cNvPr>
          <p:cNvSpPr txBox="1"/>
          <p:nvPr/>
        </p:nvSpPr>
        <p:spPr>
          <a:xfrm>
            <a:off x="466531" y="1241488"/>
            <a:ext cx="6582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só vem preenchidas, ou quase, quando a variável resposta é 0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E927C514-6289-410D-9A8F-A3C5D8127D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9588267"/>
              </p:ext>
            </p:extLst>
          </p:nvPr>
        </p:nvGraphicFramePr>
        <p:xfrm>
          <a:off x="2324100" y="2045065"/>
          <a:ext cx="3520517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520517" imgH="1013346" progId="Excel.Sheet.12">
                  <p:link updateAutomatic="1"/>
                </p:oleObj>
              </mc:Choice>
              <mc:Fallback>
                <p:oleObj name="Worksheet" r:id="rId3" imgW="3520517" imgH="1013346" progId="Excel.Sheet.12">
                  <p:link updateAutomatic="1"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E927C514-6289-410D-9A8F-A3C5D8127D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4100" y="2045065"/>
                        <a:ext cx="3520517" cy="1012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3C9F4043-8898-42E9-B4F7-EC42F12A80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8625915"/>
              </p:ext>
            </p:extLst>
          </p:nvPr>
        </p:nvGraphicFramePr>
        <p:xfrm>
          <a:off x="6347383" y="2044544"/>
          <a:ext cx="3520517" cy="10133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3520517" imgH="1013346" progId="Excel.Sheet.12">
                  <p:link updateAutomatic="1"/>
                </p:oleObj>
              </mc:Choice>
              <mc:Fallback>
                <p:oleObj name="Worksheet" r:id="rId5" imgW="3520517" imgH="1013346" progId="Excel.Sheet.12">
                  <p:link updateAutomatic="1"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3C9F4043-8898-42E9-B4F7-EC42F12A80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47383" y="2044544"/>
                        <a:ext cx="3520517" cy="10133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8845B08C-03BB-4F41-9F1A-203429B8B1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4146501"/>
              </p:ext>
            </p:extLst>
          </p:nvPr>
        </p:nvGraphicFramePr>
        <p:xfrm>
          <a:off x="2324100" y="3548684"/>
          <a:ext cx="7543800" cy="227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7543877" imgH="2270817" progId="Excel.Sheet.12">
                  <p:link updateAutomatic="1"/>
                </p:oleObj>
              </mc:Choice>
              <mc:Fallback>
                <p:oleObj name="Worksheet" r:id="rId7" imgW="7543877" imgH="2270817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24100" y="3548684"/>
                        <a:ext cx="7543800" cy="2270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Botão de ação: Retornar 14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4280E4E5-ECB4-415A-B805-8665426359C4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00880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C57F39DB-BF96-4300-B480-037463C07D7C}"/>
              </a:ext>
            </a:extLst>
          </p:cNvPr>
          <p:cNvSpPr/>
          <p:nvPr/>
        </p:nvSpPr>
        <p:spPr>
          <a:xfrm>
            <a:off x="384827" y="1166776"/>
            <a:ext cx="10721138" cy="457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78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2CF4C52-87E8-4DB7-843C-E26CB1697C7D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removidas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–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2</a:t>
            </a:r>
          </a:p>
        </p:txBody>
      </p:sp>
      <p:sp>
        <p:nvSpPr>
          <p:cNvPr id="13" name="Espaço Reservado para Data 5">
            <a:extLst>
              <a:ext uri="{FF2B5EF4-FFF2-40B4-BE49-F238E27FC236}">
                <a16:creationId xmlns:a16="http://schemas.microsoft.com/office/drawing/2014/main" id="{C1101845-0925-4575-8EBD-DB028EBACD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47B3A3A-59FF-43E5-9E33-BCB518D52361}"/>
              </a:ext>
            </a:extLst>
          </p:cNvPr>
          <p:cNvSpPr txBox="1"/>
          <p:nvPr/>
        </p:nvSpPr>
        <p:spPr>
          <a:xfrm>
            <a:off x="466531" y="1241488"/>
            <a:ext cx="6582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só vem preenchidas, ou quase, quando a variável resposta é 0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B6CA74D4-2BEB-4598-AD61-02D6151F72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9519543"/>
              </p:ext>
            </p:extLst>
          </p:nvPr>
        </p:nvGraphicFramePr>
        <p:xfrm>
          <a:off x="490688" y="3264375"/>
          <a:ext cx="5592762" cy="1265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5593054" imgH="1264840" progId="Excel.Sheet.12">
                  <p:link updateAutomatic="1"/>
                </p:oleObj>
              </mc:Choice>
              <mc:Fallback>
                <p:oleObj name="Worksheet" r:id="rId3" imgW="5593054" imgH="1264840" progId="Excel.Sheet.12">
                  <p:link updateAutomatic="1"/>
                  <p:pic>
                    <p:nvPicPr>
                      <p:cNvPr id="7" name="Objeto 6">
                        <a:extLst>
                          <a:ext uri="{FF2B5EF4-FFF2-40B4-BE49-F238E27FC236}">
                            <a16:creationId xmlns:a16="http://schemas.microsoft.com/office/drawing/2014/main" id="{B6CA74D4-2BEB-4598-AD61-02D6151F72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0688" y="3264375"/>
                        <a:ext cx="5592762" cy="1265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>
            <a:extLst>
              <a:ext uri="{FF2B5EF4-FFF2-40B4-BE49-F238E27FC236}">
                <a16:creationId xmlns:a16="http://schemas.microsoft.com/office/drawing/2014/main" id="{E0AD47BE-7A2F-4530-9E4B-9BEAD8D1EF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5169510"/>
              </p:ext>
            </p:extLst>
          </p:nvPr>
        </p:nvGraphicFramePr>
        <p:xfrm>
          <a:off x="6593321" y="2133281"/>
          <a:ext cx="4229100" cy="352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4228985" imgH="3527980" progId="Excel.Sheet.12">
                  <p:link updateAutomatic="1"/>
                </p:oleObj>
              </mc:Choice>
              <mc:Fallback>
                <p:oleObj name="Worksheet" r:id="rId5" imgW="4228985" imgH="3527980" progId="Excel.Sheet.12">
                  <p:link updateAutomatic="1"/>
                  <p:pic>
                    <p:nvPicPr>
                      <p:cNvPr id="9" name="Objeto 8">
                        <a:extLst>
                          <a:ext uri="{FF2B5EF4-FFF2-40B4-BE49-F238E27FC236}">
                            <a16:creationId xmlns:a16="http://schemas.microsoft.com/office/drawing/2014/main" id="{E0AD47BE-7A2F-4530-9E4B-9BEAD8D1EF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93321" y="2133281"/>
                        <a:ext cx="4229100" cy="3527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Botão de ação: Retornar 14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C3E16770-A525-4DEA-A896-677920417F60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47052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79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2CF4C52-87E8-4DB7-843C-E26CB1697C7D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removidas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–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3</a:t>
            </a:r>
          </a:p>
        </p:txBody>
      </p:sp>
      <p:sp>
        <p:nvSpPr>
          <p:cNvPr id="13" name="Espaço Reservado para Data 5">
            <a:extLst>
              <a:ext uri="{FF2B5EF4-FFF2-40B4-BE49-F238E27FC236}">
                <a16:creationId xmlns:a16="http://schemas.microsoft.com/office/drawing/2014/main" id="{C1101845-0925-4575-8EBD-DB028EBACD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B121582-FB95-4066-9339-E0E16144692A}"/>
              </a:ext>
            </a:extLst>
          </p:cNvPr>
          <p:cNvSpPr/>
          <p:nvPr/>
        </p:nvSpPr>
        <p:spPr>
          <a:xfrm>
            <a:off x="377416" y="1166776"/>
            <a:ext cx="5268770" cy="457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CB7161B-576E-48B7-B592-B309BADF061C}"/>
              </a:ext>
            </a:extLst>
          </p:cNvPr>
          <p:cNvSpPr txBox="1"/>
          <p:nvPr/>
        </p:nvSpPr>
        <p:spPr>
          <a:xfrm>
            <a:off x="521264" y="1229573"/>
            <a:ext cx="5124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utilizadas na construção da variável resposta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15" name="Google Shape;115;p18">
            <a:extLst>
              <a:ext uri="{FF2B5EF4-FFF2-40B4-BE49-F238E27FC236}">
                <a16:creationId xmlns:a16="http://schemas.microsoft.com/office/drawing/2014/main" id="{A41FB240-DE88-46B4-952F-DC1C247BB4F7}"/>
              </a:ext>
            </a:extLst>
          </p:cNvPr>
          <p:cNvSpPr txBox="1"/>
          <p:nvPr/>
        </p:nvSpPr>
        <p:spPr>
          <a:xfrm>
            <a:off x="2291801" y="1713211"/>
            <a:ext cx="1440000" cy="583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Tipo_Curso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Vai_Na_Escola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07843FC8-5B4D-424C-979B-E3B215EE31A7}"/>
              </a:ext>
            </a:extLst>
          </p:cNvPr>
          <p:cNvSpPr/>
          <p:nvPr/>
        </p:nvSpPr>
        <p:spPr>
          <a:xfrm>
            <a:off x="377416" y="2484035"/>
            <a:ext cx="5268770" cy="457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844F177-63D1-479A-BFCF-B32EBFD3AE1E}"/>
              </a:ext>
            </a:extLst>
          </p:cNvPr>
          <p:cNvSpPr txBox="1"/>
          <p:nvPr/>
        </p:nvSpPr>
        <p:spPr>
          <a:xfrm>
            <a:off x="459120" y="2558747"/>
            <a:ext cx="5124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removidas porque não entendi o significado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1" name="Google Shape;115;p18">
            <a:extLst>
              <a:ext uri="{FF2B5EF4-FFF2-40B4-BE49-F238E27FC236}">
                <a16:creationId xmlns:a16="http://schemas.microsoft.com/office/drawing/2014/main" id="{7CAF4A66-832A-4E50-9F09-69B14D9CDD9F}"/>
              </a:ext>
            </a:extLst>
          </p:cNvPr>
          <p:cNvSpPr txBox="1"/>
          <p:nvPr/>
        </p:nvSpPr>
        <p:spPr>
          <a:xfrm>
            <a:off x="2291801" y="3030472"/>
            <a:ext cx="1440000" cy="583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Peso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Peso_Final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04C896A-4451-4FB3-9EDC-845A1A2A21D2}"/>
              </a:ext>
            </a:extLst>
          </p:cNvPr>
          <p:cNvSpPr/>
          <p:nvPr/>
        </p:nvSpPr>
        <p:spPr>
          <a:xfrm>
            <a:off x="377416" y="3859745"/>
            <a:ext cx="5268770" cy="648689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99BCE8E-2017-4BD1-85C8-DB305257C584}"/>
              </a:ext>
            </a:extLst>
          </p:cNvPr>
          <p:cNvSpPr txBox="1"/>
          <p:nvPr/>
        </p:nvSpPr>
        <p:spPr>
          <a:xfrm>
            <a:off x="459120" y="3934458"/>
            <a:ext cx="5124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Variável “</a:t>
            </a: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Tipo_Situacao_Reg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” removida porque é um resumo da variável “</a:t>
            </a: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Estrato_Pof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”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C0A753EB-E8D9-4C8E-927A-2032B8C67B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7080106"/>
              </p:ext>
            </p:extLst>
          </p:nvPr>
        </p:nvGraphicFramePr>
        <p:xfrm>
          <a:off x="717864" y="4639763"/>
          <a:ext cx="4587875" cy="151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587368" imgH="1516335" progId="Excel.Sheet.12">
                  <p:link updateAutomatic="1"/>
                </p:oleObj>
              </mc:Choice>
              <mc:Fallback>
                <p:oleObj name="Worksheet" r:id="rId3" imgW="4587368" imgH="1516335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864" y="4639763"/>
                        <a:ext cx="4587875" cy="1516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tângulo 24">
            <a:extLst>
              <a:ext uri="{FF2B5EF4-FFF2-40B4-BE49-F238E27FC236}">
                <a16:creationId xmlns:a16="http://schemas.microsoft.com/office/drawing/2014/main" id="{4108FB3B-AA29-432F-94BB-BC6DA477B8D9}"/>
              </a:ext>
            </a:extLst>
          </p:cNvPr>
          <p:cNvSpPr/>
          <p:nvPr/>
        </p:nvSpPr>
        <p:spPr>
          <a:xfrm>
            <a:off x="5852175" y="1166776"/>
            <a:ext cx="5270400" cy="457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279FE8C-C343-40CA-A541-CAA2AD36D45F}"/>
              </a:ext>
            </a:extLst>
          </p:cNvPr>
          <p:cNvSpPr txBox="1"/>
          <p:nvPr/>
        </p:nvSpPr>
        <p:spPr>
          <a:xfrm>
            <a:off x="5933879" y="1229573"/>
            <a:ext cx="5188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removidas porque já temos a variável IDADE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7" name="Google Shape;115;p18">
            <a:extLst>
              <a:ext uri="{FF2B5EF4-FFF2-40B4-BE49-F238E27FC236}">
                <a16:creationId xmlns:a16="http://schemas.microsoft.com/office/drawing/2014/main" id="{FB48A3C7-C47D-428F-9F82-B9D349DE33E7}"/>
              </a:ext>
            </a:extLst>
          </p:cNvPr>
          <p:cNvSpPr txBox="1"/>
          <p:nvPr/>
        </p:nvSpPr>
        <p:spPr>
          <a:xfrm>
            <a:off x="6203387" y="1692358"/>
            <a:ext cx="1440000" cy="77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Dia_Nasc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12A5EFF8-4C5B-4BDE-BD7F-BC2CBC2DDC98}"/>
              </a:ext>
            </a:extLst>
          </p:cNvPr>
          <p:cNvSpPr/>
          <p:nvPr/>
        </p:nvSpPr>
        <p:spPr>
          <a:xfrm>
            <a:off x="5852175" y="2251781"/>
            <a:ext cx="5268770" cy="630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4DF714A-DF94-4D50-899B-6074A0E276AD}"/>
              </a:ext>
            </a:extLst>
          </p:cNvPr>
          <p:cNvSpPr txBox="1"/>
          <p:nvPr/>
        </p:nvSpPr>
        <p:spPr>
          <a:xfrm>
            <a:off x="5996023" y="2326493"/>
            <a:ext cx="5124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removidas porque é de identificação dos entrevistados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30" name="Google Shape;115;p18">
            <a:extLst>
              <a:ext uri="{FF2B5EF4-FFF2-40B4-BE49-F238E27FC236}">
                <a16:creationId xmlns:a16="http://schemas.microsoft.com/office/drawing/2014/main" id="{9661CEB5-C563-4518-B0C5-F34D98C2294D}"/>
              </a:ext>
            </a:extLst>
          </p:cNvPr>
          <p:cNvSpPr txBox="1"/>
          <p:nvPr/>
        </p:nvSpPr>
        <p:spPr>
          <a:xfrm>
            <a:off x="6577808" y="2956493"/>
            <a:ext cx="1527064" cy="945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Cod_Upa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Num_Dom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006FB15F-749E-4C1A-9BA3-D83B4223FA05}"/>
              </a:ext>
            </a:extLst>
          </p:cNvPr>
          <p:cNvSpPr/>
          <p:nvPr/>
        </p:nvSpPr>
        <p:spPr>
          <a:xfrm>
            <a:off x="5851779" y="3619743"/>
            <a:ext cx="5268770" cy="457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6978D3A9-2E93-445C-818E-64196E3FA181}"/>
              </a:ext>
            </a:extLst>
          </p:cNvPr>
          <p:cNvSpPr txBox="1"/>
          <p:nvPr/>
        </p:nvSpPr>
        <p:spPr>
          <a:xfrm>
            <a:off x="5995627" y="3694455"/>
            <a:ext cx="5124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Outros Motivos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graphicFrame>
        <p:nvGraphicFramePr>
          <p:cNvPr id="33" name="Objeto 32">
            <a:extLst>
              <a:ext uri="{FF2B5EF4-FFF2-40B4-BE49-F238E27FC236}">
                <a16:creationId xmlns:a16="http://schemas.microsoft.com/office/drawing/2014/main" id="{C00718D3-B8D5-4551-9206-14F0D194B2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4383433"/>
              </p:ext>
            </p:extLst>
          </p:nvPr>
        </p:nvGraphicFramePr>
        <p:xfrm>
          <a:off x="6314464" y="4159411"/>
          <a:ext cx="4343400" cy="215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4343323" imgH="2156585" progId="Excel.Sheet.12">
                  <p:link updateAutomatic="1"/>
                </p:oleObj>
              </mc:Choice>
              <mc:Fallback>
                <p:oleObj name="Worksheet" r:id="rId5" imgW="4343323" imgH="2156585" progId="Excel.Sheet.12">
                  <p:link updateAutomatic="1"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25B99E17-78C6-4202-93A3-5948AC4635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14464" y="4159411"/>
                        <a:ext cx="4343400" cy="215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Google Shape;115;p18">
            <a:extLst>
              <a:ext uri="{FF2B5EF4-FFF2-40B4-BE49-F238E27FC236}">
                <a16:creationId xmlns:a16="http://schemas.microsoft.com/office/drawing/2014/main" id="{78E69206-6FA6-49B6-8ED8-4F46BA9382D6}"/>
              </a:ext>
            </a:extLst>
          </p:cNvPr>
          <p:cNvSpPr txBox="1"/>
          <p:nvPr/>
        </p:nvSpPr>
        <p:spPr>
          <a:xfrm>
            <a:off x="7894528" y="1692358"/>
            <a:ext cx="1440000" cy="77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Mes_Nasc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" name="Google Shape;115;p18">
            <a:extLst>
              <a:ext uri="{FF2B5EF4-FFF2-40B4-BE49-F238E27FC236}">
                <a16:creationId xmlns:a16="http://schemas.microsoft.com/office/drawing/2014/main" id="{3DDCF8D6-C041-46D7-990A-03F7BC309311}"/>
              </a:ext>
            </a:extLst>
          </p:cNvPr>
          <p:cNvSpPr txBox="1"/>
          <p:nvPr/>
        </p:nvSpPr>
        <p:spPr>
          <a:xfrm>
            <a:off x="9585668" y="1692358"/>
            <a:ext cx="1440000" cy="77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Ano_Nasc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" name="Google Shape;115;p18">
            <a:extLst>
              <a:ext uri="{FF2B5EF4-FFF2-40B4-BE49-F238E27FC236}">
                <a16:creationId xmlns:a16="http://schemas.microsoft.com/office/drawing/2014/main" id="{CE84EDA2-2DEA-466F-AD12-32DD96B1DD5C}"/>
              </a:ext>
            </a:extLst>
          </p:cNvPr>
          <p:cNvSpPr txBox="1"/>
          <p:nvPr/>
        </p:nvSpPr>
        <p:spPr>
          <a:xfrm>
            <a:off x="9334528" y="2956493"/>
            <a:ext cx="1527064" cy="945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Cod_Upa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Num_Dom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" name="Botão de ação: Retornar 36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AC237C51-A7D5-4836-92AB-75BF32E547AB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74492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62;p13">
            <a:extLst>
              <a:ext uri="{FF2B5EF4-FFF2-40B4-BE49-F238E27FC236}">
                <a16:creationId xmlns:a16="http://schemas.microsoft.com/office/drawing/2014/main" id="{133F4F58-8FC1-4B43-86A6-8070512378E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6" name="Picture 2" descr="laptop computer work typing man conversation design editing">
            <a:extLst>
              <a:ext uri="{FF2B5EF4-FFF2-40B4-BE49-F238E27FC236}">
                <a16:creationId xmlns:a16="http://schemas.microsoft.com/office/drawing/2014/main" id="{7329F56A-C9D1-4D09-9966-22A7311CE0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4" r="48143"/>
          <a:stretch/>
        </p:blipFill>
        <p:spPr bwMode="auto">
          <a:xfrm>
            <a:off x="-44107" y="0"/>
            <a:ext cx="3231909" cy="688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17BD6BCE-F462-485D-9D0B-776FE951363B}"/>
              </a:ext>
            </a:extLst>
          </p:cNvPr>
          <p:cNvSpPr txBox="1">
            <a:spLocks/>
          </p:cNvSpPr>
          <p:nvPr/>
        </p:nvSpPr>
        <p:spPr>
          <a:xfrm>
            <a:off x="36468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2. </a:t>
            </a:r>
            <a:r>
              <a:rPr lang="pt-BR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Contextualização</a:t>
            </a:r>
            <a:r>
              <a:rPr lang="en-US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 do </a:t>
            </a:r>
            <a:r>
              <a:rPr lang="pt-BR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Problema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FD0D171-BCB4-4D57-97FC-2B4C1F5BDC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1EF7985C-294D-40CA-8551-93B065FCB748}"/>
              </a:ext>
            </a:extLst>
          </p:cNvPr>
          <p:cNvSpPr/>
          <p:nvPr/>
        </p:nvSpPr>
        <p:spPr>
          <a:xfrm>
            <a:off x="3998492" y="744745"/>
            <a:ext cx="72000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 Idealista é uma dos sites mais conhecidos para arrendamento de casas e apartamentos em Portugal.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Ao arrendar um apartamento, muitas dúvidas surgem e uma delas é se o valor que esta sendo pago é justo, se é uma pechincha ou se é possível negociar dado o valor médio da região,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ideia é poder prever o valor médio do aluguel de acordo com a região escolhida e quantidade de quartos e assim auxiliar quem aluga na negociação do preço do aluguel</a:t>
            </a:r>
          </a:p>
        </p:txBody>
      </p:sp>
    </p:spTree>
    <p:extLst>
      <p:ext uri="{BB962C8B-B14F-4D97-AF65-F5344CB8AC3E}">
        <p14:creationId xmlns:p14="http://schemas.microsoft.com/office/powerpoint/2010/main" val="2296442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9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3.i. Base original</a:t>
            </a:r>
          </a:p>
        </p:txBody>
      </p:sp>
      <p:sp>
        <p:nvSpPr>
          <p:cNvPr id="27" name="CaixaDeTexto 18">
            <a:extLst>
              <a:ext uri="{FF2B5EF4-FFF2-40B4-BE49-F238E27FC236}">
                <a16:creationId xmlns:a16="http://schemas.microsoft.com/office/drawing/2014/main" id="{6B77B00B-46BE-4304-8854-F63C7AC6E6E4}"/>
              </a:ext>
            </a:extLst>
          </p:cNvPr>
          <p:cNvSpPr txBox="1"/>
          <p:nvPr/>
        </p:nvSpPr>
        <p:spPr>
          <a:xfrm>
            <a:off x="3134068" y="1165538"/>
            <a:ext cx="3969465" cy="264687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Visão da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Base Estatística de Municípios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Extraida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do portal </a:t>
            </a:r>
            <a:r>
              <a:rPr lang="en-US" sz="1400" dirty="0" err="1">
                <a:solidFill>
                  <a:srgbClr val="434343"/>
                </a:solidFill>
                <a:latin typeface="Open Sans" panose="020B0604020202020204"/>
              </a:rPr>
              <a:t>Portdata</a:t>
            </a:r>
            <a:r>
              <a:rPr lang="en-US" sz="1400" dirty="0">
                <a:solidFill>
                  <a:srgbClr val="434343"/>
                </a:solidFill>
                <a:latin typeface="Open Sans" panose="020B0604020202020204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34343"/>
                </a:solidFill>
                <a:latin typeface="Open Sans" panose="020B0604020202020204"/>
              </a:rPr>
              <a:t>308 </a:t>
            </a:r>
            <a:r>
              <a:rPr lang="en-US" sz="1400" dirty="0" err="1">
                <a:solidFill>
                  <a:srgbClr val="434343"/>
                </a:solidFill>
                <a:latin typeface="Open Sans" panose="020B0604020202020204"/>
              </a:rPr>
              <a:t>Municipios</a:t>
            </a:r>
            <a:r>
              <a:rPr lang="en-US" sz="1400" dirty="0">
                <a:solidFill>
                  <a:srgbClr val="434343"/>
                </a:solidFill>
                <a:latin typeface="Open Sans" panose="020B0604020202020204"/>
              </a:rPr>
              <a:t> com 33 </a:t>
            </a:r>
            <a:r>
              <a:rPr lang="en-US" sz="1400" dirty="0" err="1">
                <a:solidFill>
                  <a:srgbClr val="434343"/>
                </a:solidFill>
                <a:latin typeface="Open Sans" panose="020B0604020202020204"/>
              </a:rPr>
              <a:t>variáveis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Filtros de inclusão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Filtrando apenas os municípios removendo outros registros de agrupamento.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8258BC-5206-4263-91C1-D3F15F631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49" y="1247010"/>
            <a:ext cx="2234596" cy="223459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944058" y="3110245"/>
            <a:ext cx="13244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308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Municipios</a:t>
            </a:r>
            <a:endParaRPr lang="pt-BR" sz="1200" b="1" dirty="0">
              <a:solidFill>
                <a:schemeClr val="bg1"/>
              </a:solidFill>
              <a:latin typeface="Open Sans" panose="020B0604020202020204"/>
            </a:endParaRPr>
          </a:p>
        </p:txBody>
      </p:sp>
      <p:sp>
        <p:nvSpPr>
          <p:cNvPr id="11" name="Espaço Reservado para Data 5">
            <a:extLst>
              <a:ext uri="{FF2B5EF4-FFF2-40B4-BE49-F238E27FC236}">
                <a16:creationId xmlns:a16="http://schemas.microsoft.com/office/drawing/2014/main" id="{56372614-8F7D-4D45-A6B1-D7BA0944E9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34628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11159</TotalTime>
  <Words>6806</Words>
  <Application>Microsoft Office PowerPoint</Application>
  <PresentationFormat>Widescreen</PresentationFormat>
  <Paragraphs>885</Paragraphs>
  <Slides>79</Slides>
  <Notes>2</Notes>
  <HiddenSlides>29</HiddenSlides>
  <MMClips>0</MMClips>
  <ScaleCrop>false</ScaleCrop>
  <HeadingPairs>
    <vt:vector size="8" baseType="variant">
      <vt:variant>
        <vt:lpstr>Fontes usadas</vt:lpstr>
      </vt:variant>
      <vt:variant>
        <vt:i4>8</vt:i4>
      </vt:variant>
      <vt:variant>
        <vt:lpstr>Tema</vt:lpstr>
      </vt:variant>
      <vt:variant>
        <vt:i4>3</vt:i4>
      </vt:variant>
      <vt:variant>
        <vt:lpstr>Vínculos</vt:lpstr>
      </vt:variant>
      <vt:variant>
        <vt:i4>41</vt:i4>
      </vt:variant>
      <vt:variant>
        <vt:lpstr>Títulos de slides</vt:lpstr>
      </vt:variant>
      <vt:variant>
        <vt:i4>79</vt:i4>
      </vt:variant>
    </vt:vector>
  </HeadingPairs>
  <TitlesOfParts>
    <vt:vector size="131" baseType="lpstr">
      <vt:lpstr>Arial</vt:lpstr>
      <vt:lpstr>Calibri</vt:lpstr>
      <vt:lpstr>Calibri Light</vt:lpstr>
      <vt:lpstr>Open sans</vt:lpstr>
      <vt:lpstr>Open sans</vt:lpstr>
      <vt:lpstr>Söhne</vt:lpstr>
      <vt:lpstr>Times New Roman</vt:lpstr>
      <vt:lpstr>Wingdings</vt:lpstr>
      <vt:lpstr>Tema do Office</vt:lpstr>
      <vt:lpstr>Simple Light</vt:lpstr>
      <vt:lpstr>1_Tema do Office</vt:lpstr>
      <vt:lpstr>file:///E:\Google%20Drive\Pós%20Graduação\TCC\Projeto\analise_exploratoria.xlsx!Freq_graducacao!%5banalise_exploratoria.xlsx%5dFreq_graducacao%20Gráfico%201</vt:lpstr>
      <vt:lpstr>file:///E:\Google%20Drive\Pós%20Graduação\TCC\Projeto\analise_exploratoria_Bivariada.xlsx!Resumo!L4C3:L11C4</vt:lpstr>
      <vt:lpstr>file:///E:\Google%20Drive\Pós%20Graduação\TCC\Projeto\resultados_modelos.xlsx!Regressao_Logistica!L4C4:L10C7</vt:lpstr>
      <vt:lpstr>file:///E:\Google%20Drive\Pós%20Graduação\TCC\Projeto\resultados_modelos.xlsx!Regressao_Logistica!L15C11:L28C12</vt:lpstr>
      <vt:lpstr>file:///E:\Google%20Drive\Pós%20Graduação\TCC\Projeto\resultados_modelos.xlsx!Planilha1!%5bresultados_modelos.xlsx%5dPlanilha1%20Gráfico%201</vt:lpstr>
      <vt:lpstr>file:///E:\Google%20Drive\Pós%20Graduação\TCC\Projeto\resultados_modelos.xlsx!Planilha1!%5bresultados_modelos.xlsx%5dPlanilha1%20Gráfico%202</vt:lpstr>
      <vt:lpstr>file:///E:\Google%20Drive\Pós%20Graduação\TCC\Projeto\resultados_modelos.xlsx!Planilha1!%5bresultados_modelos.xlsx%5dPlanilha1%20Gráfico%203</vt:lpstr>
      <vt:lpstr>file:///E:\Google%20Drive\Pós%20Graduação\TCC\Projeto\analise_exploratoria.xlsx!UF!%5banalise_exploratoria.xlsx%5dUF%20Gráfico%201</vt:lpstr>
      <vt:lpstr>file:///E:\Google%20Drive\Pós%20Graduação\TCC\Projeto\analise_exploratoria.xlsx!Estrato_POF!%5banalise_exploratoria.xlsx%5dEstrato_POF%20Gráfico%201</vt:lpstr>
      <vt:lpstr>file:///E:\Google%20Drive\Pós%20Graduação\TCC\Projeto\analise_exploratoria.xlsx!Sexo!%5banalise_exploratoria.xlsx%5dSexo%20Gráfico%201</vt:lpstr>
      <vt:lpstr>file:///E:\Google%20Drive\Pós%20Graduação\TCC\Projeto\analise_exploratoria.xlsx!Cor_Raca!%5banalise_exploratoria.xlsx%5dCor_Raca%20Gráfico%201</vt:lpstr>
      <vt:lpstr>file:///E:\Google%20Drive\Pós%20Graduação\TCC\Projeto\analise_exploratoria.xlsx!Idade!L3C14:L9C15</vt:lpstr>
      <vt:lpstr>file:///E:\Google%20Drive\Pós%20Graduação\TCC\Projeto\analise_exploratoria.xlsx!Plano_Saude!%5banalise_exploratoria.xlsx%5dPlano_Saude%20Gráfico%201</vt:lpstr>
      <vt:lpstr>file:///E:\Google%20Drive\Pós%20Graduação\TCC\Projeto\analise_exploratoria.xlsx!Trabalhou_Ult_12m!%5banalise_exploratoria.xlsx%5dTrabalhou_Ult_12m%20Gráfico%201</vt:lpstr>
      <vt:lpstr>file:///E:\Google%20Drive\Pós%20Graduação\TCC\Projeto\analise_exploratoria.xlsx!Composicao!%5banalise_exploratoria.xlsx%5dComposicao%20Gráfico%201</vt:lpstr>
      <vt:lpstr>file:///E:\Google%20Drive\Pós%20Graduação\TCC\Projeto\analise_exploratoria.xlsx!Gastos_Sem_Renda!%5banalise_exploratoria.xlsx%5dGastos_Sem_Renda%20Gráfico%201</vt:lpstr>
      <vt:lpstr>file:///E:\Google%20Drive\Pós%20Graduação\TCC\Projeto\analise_exploratoria.xlsx!Idade!L12C14:L18C15</vt:lpstr>
      <vt:lpstr>file:///E:\Google%20Drive\Pós%20Graduação\TCC\Projeto\analise_exploratoria.xlsx!Idade!L20C14:L26C15</vt:lpstr>
      <vt:lpstr>file:///E:\Google%20Drive\Pós%20Graduação\TCC\Projeto\analise_exploratoria.xlsx!Idade!L36C14:L42C15</vt:lpstr>
      <vt:lpstr>file:///E:\Google%20Drive\Pós%20Graduação\TCC\Projeto\analise_exploratoria.xlsx!Idade!L44C14:L50C15</vt:lpstr>
      <vt:lpstr>file:///E:\Google%20Drive\Pós%20Graduação\TCC\Projeto\analise_exploratoria.xlsx!Idade!L52C14:L58C15</vt:lpstr>
      <vt:lpstr>file:///E:\Google%20Drive\Pós%20Graduação\TCC\Projeto\analise_exploratoria.xlsx!Idade!L60C14:L66C15</vt:lpstr>
      <vt:lpstr>file:///E:\Google%20Drive\Pós%20Graduação\TCC\Projeto\analise_exploratoria.xlsx!Idade!L68C14:L74C15</vt:lpstr>
      <vt:lpstr>file:///E:\Google%20Drive\Pós%20Graduação\TCC\Projeto\analise_exploratoria.xlsx!Idade!L76C14:L82C15</vt:lpstr>
      <vt:lpstr>file:///E:\Google%20Drive\Pós%20Graduação\TCC\Projeto\analise_exploratoria.xlsx!Instrucao!%5banalise_exploratoria.xlsx%5dInstrucao%20Gráfico%201</vt:lpstr>
      <vt:lpstr>file:///E:\Google%20Drive\Pós%20Graduação\TCC\Projeto\analise_exploratoria_Bivariada.xlsx!UF!%5banalise_exploratoria_Bivariada.xlsx%5dUF%20Gráfico%203</vt:lpstr>
      <vt:lpstr>file:///E:\Google%20Drive\Pós%20Graduação\TCC\Projeto\analise_exploratoria_Bivariada.xlsx!Estrato_POF!%5banalise_exploratoria_Bivariada.xlsx%5dEstrato_POF%20Gráfico%201</vt:lpstr>
      <vt:lpstr>file:///E:\Google%20Drive\Pós%20Graduação\TCC\Projeto\analise_exploratoria_Bivariada.xlsx!Sexo!%5banalise_exploratoria_Bivariada.xlsx%5dSexo%20Gráfico%203</vt:lpstr>
      <vt:lpstr>file:///E:\Google%20Drive\Pós%20Graduação\TCC\Projeto\analise_exploratoria_Bivariada.xlsx!Plano_Saude!%5banalise_exploratoria_Bivariada.xlsx%5dPlano_Saude%20Gráfico%203</vt:lpstr>
      <vt:lpstr>file:///E:\Google%20Drive\Pós%20Graduação\TCC\Projeto\analise_exploratoria_Bivariada.xlsx!Cor_Raca!%5banalise_exploratoria_Bivariada.xlsx%5dCor_Raca%20Gráfico%203</vt:lpstr>
      <vt:lpstr>file:///E:\Google%20Drive\Pós%20Graduação\TCC\Projeto\analise_exploratoria_Bivariada.xlsx!Gastos_Sem_Renda!%5banalise_exploratoria_Bivariada.xlsx%5dGastos_Sem_Renda%20Gráfico%203</vt:lpstr>
      <vt:lpstr>file:///E:\Google%20Drive\Pós%20Graduação\TCC\Projeto\analise_exploratoria_Bivariada.xlsx!Trabalhou_Ult_12m!%5banalise_exploratoria_Bivariada.xlsx%5dTrabalhou_Ult_12m%20Gráfico%203</vt:lpstr>
      <vt:lpstr>file:///E:\Google%20Drive\Pós%20Graduação\TCC\Projeto\analise_exploratoria_Bivariada.xlsx!Composicao!%5banalise_exploratoria_Bivariada.xlsx%5dComposicao%20Gráfico%203</vt:lpstr>
      <vt:lpstr>file:///E:\Google%20Drive\Pós%20Graduação\TCC\Projeto\analise_exploratoria_Bivariada.xlsx!Instrucao!%5banalise_exploratoria_Bivariada.xlsx%5dInstrucao%20Gráfico%202</vt:lpstr>
      <vt:lpstr>file:///E:\Google%20Drive\Pós%20Graduação\TCC\Projeto\analise_exploratoria.xlsx!Variaveis_removidas!L3C14:L6C17</vt:lpstr>
      <vt:lpstr>file:///E:\Google%20Drive\Pós%20Graduação\TCC\Projeto\analise_exploratoria.xlsx!Variaveis_removidas!L9C14:L12C17</vt:lpstr>
      <vt:lpstr>file:///E:\Google%20Drive\Pós%20Graduação\TCC\Projeto\analise_exploratoria.xlsx!Variaveis_removidas!L3C19:L11C22</vt:lpstr>
      <vt:lpstr>file:///E:\Google%20Drive\Pós%20Graduação\TCC\Projeto\analise_exploratoria.xlsx!Variaveis_removidas!L3C24:L7C27</vt:lpstr>
      <vt:lpstr>file:///E:\Google%20Drive\Pós%20Graduação\TCC\Projeto\analise_exploratoria.xlsx!Variaveis_removidas!L3C29:L16C32</vt:lpstr>
      <vt:lpstr>file:///E:\Google%20Drive\Pós%20Graduação\TCC\Projeto\analise_exploratoria.xlsx!Variaveis_removidas!L4C34:L9C37</vt:lpstr>
      <vt:lpstr>file:///E:\Google%20Drive\Pós%20Graduação\TCC\Projeto\analise_exploratoria.xlsx!Variaveis_removidas!L32C40:L35C41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karin</dc:creator>
  <cp:lastModifiedBy>Johnny Costa</cp:lastModifiedBy>
  <cp:revision>835</cp:revision>
  <dcterms:created xsi:type="dcterms:W3CDTF">2020-04-08T18:00:12Z</dcterms:created>
  <dcterms:modified xsi:type="dcterms:W3CDTF">2023-06-02T01:42:48Z</dcterms:modified>
</cp:coreProperties>
</file>